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2"/>
  </p:notesMasterIdLst>
  <p:handoutMasterIdLst>
    <p:handoutMasterId r:id="rId23"/>
  </p:handoutMasterIdLst>
  <p:sldIdLst>
    <p:sldId id="260" r:id="rId5"/>
    <p:sldId id="278" r:id="rId6"/>
    <p:sldId id="259" r:id="rId7"/>
    <p:sldId id="264" r:id="rId8"/>
    <p:sldId id="263" r:id="rId9"/>
    <p:sldId id="268" r:id="rId10"/>
    <p:sldId id="282" r:id="rId11"/>
    <p:sldId id="262" r:id="rId12"/>
    <p:sldId id="266" r:id="rId13"/>
    <p:sldId id="265" r:id="rId14"/>
    <p:sldId id="273" r:id="rId15"/>
    <p:sldId id="279" r:id="rId16"/>
    <p:sldId id="280" r:id="rId17"/>
    <p:sldId id="283" r:id="rId18"/>
    <p:sldId id="269" r:id="rId19"/>
    <p:sldId id="274" r:id="rId20"/>
    <p:sldId id="257" r:id="rId21"/>
  </p:sldIdLst>
  <p:sldSz cx="9144000" cy="5143500" type="screen16x9"/>
  <p:notesSz cx="9296400" cy="70104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tt Hines" initials="BJH" lastIdx="2" clrIdx="0">
    <p:extLst>
      <p:ext uri="{19B8F6BF-5375-455C-9EA6-DF929625EA0E}">
        <p15:presenceInfo xmlns:p15="http://schemas.microsoft.com/office/powerpoint/2012/main" userId="Brett Hines" providerId="None"/>
      </p:ext>
    </p:extLst>
  </p:cmAuthor>
  <p:cmAuthor id="2" name="Reaghan Fawcett Fortin" initials="RFF" lastIdx="3" clrIdx="1">
    <p:extLst>
      <p:ext uri="{19B8F6BF-5375-455C-9EA6-DF929625EA0E}">
        <p15:presenceInfo xmlns:p15="http://schemas.microsoft.com/office/powerpoint/2012/main" userId="6da7998c71adfbb1" providerId="Windows Live"/>
      </p:ext>
    </p:extLst>
  </p:cmAuthor>
  <p:cmAuthor id="3" name="Amy Thiffault" initials="AT" lastIdx="3" clrIdx="2">
    <p:extLst>
      <p:ext uri="{19B8F6BF-5375-455C-9EA6-DF929625EA0E}">
        <p15:presenceInfo xmlns:p15="http://schemas.microsoft.com/office/powerpoint/2012/main" userId="S::athiffault@skatecanada.ca::7a8641fd-8097-4125-baa5-f34015ba78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72291B-487C-4D48-A391-AC68665ACB87}" v="288" dt="2019-05-22T16:30:07.5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72" autoAdjust="0"/>
  </p:normalViewPr>
  <p:slideViewPr>
    <p:cSldViewPr snapToGrid="0">
      <p:cViewPr varScale="1">
        <p:scale>
          <a:sx n="81" d="100"/>
          <a:sy n="81" d="100"/>
        </p:scale>
        <p:origin x="108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Thiffault" userId="7a8641fd-8097-4125-baa5-f34015ba78c4" providerId="ADAL" clId="{2972291B-487C-4D48-A391-AC68665ACB87}"/>
    <pc:docChg chg="undo addSld delSld modSld modNotesMaster modHandout">
      <pc:chgData name="Amy Thiffault" userId="7a8641fd-8097-4125-baa5-f34015ba78c4" providerId="ADAL" clId="{2972291B-487C-4D48-A391-AC68665ACB87}" dt="2019-05-22T16:30:07.469" v="5" actId="2696"/>
      <pc:docMkLst>
        <pc:docMk/>
      </pc:docMkLst>
      <pc:sldChg chg="add del">
        <pc:chgData name="Amy Thiffault" userId="7a8641fd-8097-4125-baa5-f34015ba78c4" providerId="ADAL" clId="{2972291B-487C-4D48-A391-AC68665ACB87}" dt="2019-05-22T16:30:07.469" v="5" actId="2696"/>
        <pc:sldMkLst>
          <pc:docMk/>
          <pc:sldMk cId="1712054734" sldId="269"/>
        </pc:sldMkLst>
      </pc:sldChg>
      <pc:sldChg chg="modSp">
        <pc:chgData name="Amy Thiffault" userId="7a8641fd-8097-4125-baa5-f34015ba78c4" providerId="ADAL" clId="{2972291B-487C-4D48-A391-AC68665ACB87}" dt="2019-05-22T14:48:20.573" v="3" actId="1076"/>
        <pc:sldMkLst>
          <pc:docMk/>
          <pc:sldMk cId="1572192043" sldId="283"/>
        </pc:sldMkLst>
        <pc:picChg chg="mod">
          <ac:chgData name="Amy Thiffault" userId="7a8641fd-8097-4125-baa5-f34015ba78c4" providerId="ADAL" clId="{2972291B-487C-4D48-A391-AC68665ACB87}" dt="2019-05-22T14:48:20.573" v="3" actId="1076"/>
          <ac:picMkLst>
            <pc:docMk/>
            <pc:sldMk cId="1572192043" sldId="283"/>
            <ac:picMk id="4" creationId="{89BF0BA4-C0A4-4CC9-BF19-BCF8D51F433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1201783"/>
          </a:xfrm>
          <a:prstGeom prst="rect">
            <a:avLst/>
          </a:prstGeom>
        </p:spPr>
        <p:txBody>
          <a:bodyPr vert="horz" lIns="156545" tIns="78273" rIns="156545" bIns="78273" rtlCol="0"/>
          <a:lstStyle>
            <a:lvl1pPr algn="l">
              <a:defRPr sz="2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1201783"/>
          </a:xfrm>
          <a:prstGeom prst="rect">
            <a:avLst/>
          </a:prstGeom>
        </p:spPr>
        <p:txBody>
          <a:bodyPr vert="horz" lIns="156545" tIns="78273" rIns="156545" bIns="78273" rtlCol="0"/>
          <a:lstStyle>
            <a:lvl1pPr algn="r">
              <a:defRPr sz="2100"/>
            </a:lvl1pPr>
          </a:lstStyle>
          <a:p>
            <a:fld id="{2134F125-D08D-3E40-A377-457338EE5649}" type="datetime1">
              <a:rPr lang="en-CA" smtClean="0"/>
              <a:t>2019-05-22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22829703"/>
            <a:ext cx="4028440" cy="1201783"/>
          </a:xfrm>
          <a:prstGeom prst="rect">
            <a:avLst/>
          </a:prstGeom>
        </p:spPr>
        <p:txBody>
          <a:bodyPr vert="horz" lIns="156545" tIns="78273" rIns="156545" bIns="78273" rtlCol="0" anchor="b"/>
          <a:lstStyle>
            <a:lvl1pPr algn="l">
              <a:defRPr sz="2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22829703"/>
            <a:ext cx="4028440" cy="1201783"/>
          </a:xfrm>
          <a:prstGeom prst="rect">
            <a:avLst/>
          </a:prstGeom>
        </p:spPr>
        <p:txBody>
          <a:bodyPr vert="horz" lIns="156545" tIns="78273" rIns="156545" bIns="78273" rtlCol="0" anchor="b"/>
          <a:lstStyle>
            <a:lvl1pPr algn="r">
              <a:defRPr sz="2100"/>
            </a:lvl1pPr>
          </a:lstStyle>
          <a:p>
            <a:fld id="{0186385B-CBBA-D24E-A5FF-A24C3FD1A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962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1201783"/>
          </a:xfrm>
          <a:prstGeom prst="rect">
            <a:avLst/>
          </a:prstGeom>
        </p:spPr>
        <p:txBody>
          <a:bodyPr vert="horz" lIns="156545" tIns="78273" rIns="156545" bIns="78273" rtlCol="0"/>
          <a:lstStyle>
            <a:lvl1pPr algn="l">
              <a:defRPr sz="2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1201783"/>
          </a:xfrm>
          <a:prstGeom prst="rect">
            <a:avLst/>
          </a:prstGeom>
        </p:spPr>
        <p:txBody>
          <a:bodyPr vert="horz" lIns="156545" tIns="78273" rIns="156545" bIns="78273" rtlCol="0"/>
          <a:lstStyle>
            <a:lvl1pPr algn="r">
              <a:defRPr sz="2100"/>
            </a:lvl1pPr>
          </a:lstStyle>
          <a:p>
            <a:fld id="{0E6364DD-3E68-4B4C-8553-7E9F8D664BBB}" type="datetime1">
              <a:rPr lang="en-CA" smtClean="0"/>
              <a:t>2019-05-22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362325" y="1803400"/>
            <a:ext cx="16021050" cy="9012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56545" tIns="78273" rIns="156545" bIns="78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11416937"/>
            <a:ext cx="7437120" cy="10816046"/>
          </a:xfrm>
          <a:prstGeom prst="rect">
            <a:avLst/>
          </a:prstGeom>
        </p:spPr>
        <p:txBody>
          <a:bodyPr vert="horz" lIns="156545" tIns="78273" rIns="156545" bIns="78273" rtlCol="0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22829703"/>
            <a:ext cx="4028440" cy="1201783"/>
          </a:xfrm>
          <a:prstGeom prst="rect">
            <a:avLst/>
          </a:prstGeom>
        </p:spPr>
        <p:txBody>
          <a:bodyPr vert="horz" lIns="156545" tIns="78273" rIns="156545" bIns="78273" rtlCol="0" anchor="b"/>
          <a:lstStyle>
            <a:lvl1pPr algn="l">
              <a:defRPr sz="2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22829703"/>
            <a:ext cx="4028440" cy="1201783"/>
          </a:xfrm>
          <a:prstGeom prst="rect">
            <a:avLst/>
          </a:prstGeom>
        </p:spPr>
        <p:txBody>
          <a:bodyPr vert="horz" lIns="156545" tIns="78273" rIns="156545" bIns="78273" rtlCol="0" anchor="b"/>
          <a:lstStyle>
            <a:lvl1pPr algn="r">
              <a:defRPr sz="2100"/>
            </a:lvl1pPr>
          </a:lstStyle>
          <a:p>
            <a:fld id="{81D73FE8-9518-E147-967A-30499F3B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048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75 minutes</a:t>
            </a:r>
          </a:p>
          <a:p>
            <a:endParaRPr lang="fr-CA" dirty="0">
              <a:cs typeface="Calibri"/>
            </a:endParaRPr>
          </a:p>
          <a:p>
            <a:r>
              <a:rPr lang="fr-CA" dirty="0" err="1">
                <a:cs typeface="Calibri"/>
              </a:rPr>
              <a:t>Introduce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ourselves</a:t>
            </a:r>
            <a:r>
              <a:rPr lang="fr-CA" dirty="0">
                <a:cs typeface="Calibri"/>
              </a:rPr>
              <a:t> – </a:t>
            </a:r>
            <a:r>
              <a:rPr lang="fr-CA" dirty="0" err="1">
                <a:cs typeface="Calibri"/>
              </a:rPr>
              <a:t>Energetic</a:t>
            </a:r>
            <a:r>
              <a:rPr lang="fr-CA" dirty="0">
                <a:cs typeface="Calibri"/>
              </a:rPr>
              <a:t> / positive....</a:t>
            </a:r>
          </a:p>
          <a:p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Break </a:t>
            </a:r>
            <a:r>
              <a:rPr lang="fr-CA" dirty="0" err="1">
                <a:cs typeface="Calibri"/>
              </a:rPr>
              <a:t>ice</a:t>
            </a:r>
            <a:r>
              <a:rPr lang="fr-CA" dirty="0">
                <a:cs typeface="Calibri"/>
              </a:rPr>
              <a:t> – about the change in the </a:t>
            </a:r>
            <a:r>
              <a:rPr lang="fr-CA" dirty="0" err="1">
                <a:cs typeface="Calibri"/>
              </a:rPr>
              <a:t>evaluating</a:t>
            </a:r>
            <a:r>
              <a:rPr lang="fr-CA" dirty="0">
                <a:cs typeface="Calibri"/>
              </a:rPr>
              <a:t> system.... 29 </a:t>
            </a:r>
            <a:r>
              <a:rPr lang="fr-CA" dirty="0" err="1">
                <a:cs typeface="Calibri"/>
              </a:rPr>
              <a:t>years</a:t>
            </a:r>
            <a:r>
              <a:rPr lang="fr-CA" dirty="0">
                <a:cs typeface="Calibri"/>
              </a:rPr>
              <a:t> ....</a:t>
            </a:r>
            <a:r>
              <a:rPr lang="fr-CA" dirty="0" err="1">
                <a:cs typeface="Calibri"/>
              </a:rPr>
              <a:t>Graduated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from</a:t>
            </a:r>
            <a:r>
              <a:rPr lang="fr-CA" dirty="0">
                <a:cs typeface="Calibri"/>
              </a:rPr>
              <a:t> high </a:t>
            </a:r>
            <a:r>
              <a:rPr lang="fr-CA" dirty="0" err="1">
                <a:cs typeface="Calibri"/>
              </a:rPr>
              <a:t>school</a:t>
            </a:r>
            <a:r>
              <a:rPr lang="fr-CA" dirty="0">
                <a:cs typeface="Calibri"/>
              </a:rPr>
              <a:t> - </a:t>
            </a:r>
            <a:r>
              <a:rPr lang="fr-CA" dirty="0" err="1">
                <a:cs typeface="Calibri"/>
              </a:rPr>
              <a:t>graduated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from</a:t>
            </a:r>
            <a:r>
              <a:rPr lang="fr-CA" dirty="0">
                <a:cs typeface="Calibri"/>
              </a:rPr>
              <a:t> High </a:t>
            </a:r>
            <a:r>
              <a:rPr lang="fr-CA" dirty="0" err="1">
                <a:cs typeface="Calibri"/>
              </a:rPr>
              <a:t>School</a:t>
            </a:r>
            <a:r>
              <a:rPr lang="fr-CA" dirty="0">
                <a:cs typeface="Calibri"/>
              </a:rPr>
              <a:t>.... Brett on Elementary badge....</a:t>
            </a:r>
          </a:p>
          <a:p>
            <a:endParaRPr lang="fr-CA" dirty="0">
              <a:cs typeface="Calibri"/>
            </a:endParaRPr>
          </a:p>
          <a:p>
            <a:r>
              <a:rPr lang="fr-CA" dirty="0" err="1">
                <a:cs typeface="Calibri"/>
              </a:rPr>
              <a:t>Who</a:t>
            </a:r>
            <a:r>
              <a:rPr lang="fr-CA" dirty="0">
                <a:cs typeface="Calibri"/>
              </a:rPr>
              <a:t> can </a:t>
            </a:r>
            <a:r>
              <a:rPr lang="fr-CA" dirty="0" err="1">
                <a:cs typeface="Calibri"/>
              </a:rPr>
              <a:t>forget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what</a:t>
            </a:r>
            <a:r>
              <a:rPr lang="fr-CA" dirty="0">
                <a:cs typeface="Calibri"/>
              </a:rPr>
              <a:t> a big change </a:t>
            </a:r>
            <a:r>
              <a:rPr lang="fr-CA" dirty="0" err="1">
                <a:cs typeface="Calibri"/>
              </a:rPr>
              <a:t>that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was</a:t>
            </a:r>
            <a:r>
              <a:rPr lang="fr-CA" dirty="0">
                <a:cs typeface="Calibri"/>
              </a:rPr>
              <a:t> at the time.  </a:t>
            </a:r>
            <a:r>
              <a:rPr lang="fr-CA" dirty="0" err="1">
                <a:cs typeface="Calibri"/>
              </a:rPr>
              <a:t>We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went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from</a:t>
            </a:r>
            <a:r>
              <a:rPr lang="fr-CA" dirty="0">
                <a:cs typeface="Calibri"/>
              </a:rPr>
              <a:t> the </a:t>
            </a:r>
            <a:r>
              <a:rPr lang="fr-CA" dirty="0" err="1">
                <a:cs typeface="Calibri"/>
              </a:rPr>
              <a:t>engrained</a:t>
            </a:r>
            <a:r>
              <a:rPr lang="fr-CA" dirty="0">
                <a:cs typeface="Calibri"/>
              </a:rPr>
              <a:t> 3 </a:t>
            </a:r>
            <a:r>
              <a:rPr lang="fr-CA" dirty="0" err="1">
                <a:cs typeface="Calibri"/>
              </a:rPr>
              <a:t>judges</a:t>
            </a:r>
            <a:r>
              <a:rPr lang="fr-CA" dirty="0">
                <a:cs typeface="Calibri"/>
              </a:rPr>
              <a:t> / test – </a:t>
            </a:r>
            <a:r>
              <a:rPr lang="fr-CA" dirty="0" err="1">
                <a:cs typeface="Calibri"/>
              </a:rPr>
              <a:t>often</a:t>
            </a:r>
            <a:r>
              <a:rPr lang="fr-CA" dirty="0">
                <a:cs typeface="Calibri"/>
              </a:rPr>
              <a:t> in </a:t>
            </a:r>
            <a:r>
              <a:rPr lang="fr-CA" dirty="0" err="1">
                <a:cs typeface="Calibri"/>
              </a:rPr>
              <a:t>mandatory</a:t>
            </a:r>
            <a:r>
              <a:rPr lang="fr-CA" dirty="0">
                <a:cs typeface="Calibri"/>
              </a:rPr>
              <a:t> fur </a:t>
            </a:r>
            <a:r>
              <a:rPr lang="fr-CA" dirty="0" err="1">
                <a:cs typeface="Calibri"/>
              </a:rPr>
              <a:t>coats</a:t>
            </a:r>
            <a:r>
              <a:rPr lang="fr-CA" dirty="0">
                <a:cs typeface="Calibri"/>
              </a:rPr>
              <a:t>.... </a:t>
            </a:r>
            <a:r>
              <a:rPr lang="fr-CA" dirty="0" err="1">
                <a:cs typeface="Calibri"/>
              </a:rPr>
              <a:t>carrying</a:t>
            </a:r>
            <a:r>
              <a:rPr lang="fr-CA" dirty="0">
                <a:cs typeface="Calibri"/>
              </a:rPr>
              <a:t> </a:t>
            </a:r>
            <a:r>
              <a:rPr lang="fr-CA" dirty="0" err="1">
                <a:cs typeface="Calibri"/>
              </a:rPr>
              <a:t>their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clipboards</a:t>
            </a:r>
            <a:r>
              <a:rPr lang="fr-CA" dirty="0">
                <a:cs typeface="Calibri"/>
              </a:rPr>
              <a:t> on the </a:t>
            </a:r>
            <a:r>
              <a:rPr lang="fr-CA" dirty="0" err="1">
                <a:cs typeface="Calibri"/>
              </a:rPr>
              <a:t>ice</a:t>
            </a:r>
            <a:r>
              <a:rPr lang="fr-CA" dirty="0">
                <a:cs typeface="Calibri"/>
              </a:rPr>
              <a:t>...... But the </a:t>
            </a:r>
            <a:r>
              <a:rPr lang="fr-CA" dirty="0" err="1">
                <a:cs typeface="Calibri"/>
              </a:rPr>
              <a:t>vibe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definitely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changed</a:t>
            </a:r>
            <a:r>
              <a:rPr lang="fr-CA" dirty="0">
                <a:cs typeface="Calibri"/>
              </a:rPr>
              <a:t>.  Test Days </a:t>
            </a:r>
            <a:r>
              <a:rPr lang="fr-CA" dirty="0" err="1">
                <a:cs typeface="Calibri"/>
              </a:rPr>
              <a:t>became</a:t>
            </a:r>
            <a:r>
              <a:rPr lang="fr-CA" dirty="0">
                <a:cs typeface="Calibri"/>
              </a:rPr>
              <a:t> a </a:t>
            </a:r>
            <a:r>
              <a:rPr lang="fr-CA" dirty="0" err="1">
                <a:cs typeface="Calibri"/>
              </a:rPr>
              <a:t>little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less</a:t>
            </a:r>
            <a:r>
              <a:rPr lang="fr-CA" dirty="0">
                <a:cs typeface="Calibri"/>
              </a:rPr>
              <a:t> "</a:t>
            </a:r>
            <a:r>
              <a:rPr lang="fr-CA" dirty="0" err="1">
                <a:cs typeface="Calibri"/>
              </a:rPr>
              <a:t>scary</a:t>
            </a:r>
            <a:r>
              <a:rPr lang="fr-CA" dirty="0">
                <a:cs typeface="Calibri"/>
              </a:rPr>
              <a:t>" </a:t>
            </a:r>
            <a:r>
              <a:rPr lang="fr-CA" dirty="0" err="1">
                <a:cs typeface="Calibri"/>
              </a:rPr>
              <a:t>with</a:t>
            </a:r>
            <a:r>
              <a:rPr lang="fr-CA" dirty="0">
                <a:cs typeface="Calibri"/>
              </a:rPr>
              <a:t> move to 1:1, </a:t>
            </a:r>
            <a:r>
              <a:rPr lang="fr-CA" dirty="0" err="1">
                <a:cs typeface="Calibri"/>
              </a:rPr>
              <a:t>easier</a:t>
            </a:r>
            <a:r>
              <a:rPr lang="fr-CA" dirty="0">
                <a:cs typeface="Calibri"/>
              </a:rPr>
              <a:t> to staff &amp; manage, more focus on the positive aspects.... </a:t>
            </a:r>
            <a:r>
              <a:rPr lang="fr-CA" dirty="0" err="1">
                <a:cs typeface="Calibri"/>
              </a:rPr>
              <a:t>We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got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rid</a:t>
            </a:r>
            <a:r>
              <a:rPr lang="fr-CA" dirty="0">
                <a:cs typeface="Calibri"/>
              </a:rPr>
              <a:t> of the F </a:t>
            </a:r>
            <a:r>
              <a:rPr lang="fr-CA" dirty="0" err="1">
                <a:cs typeface="Calibri"/>
              </a:rPr>
              <a:t>word</a:t>
            </a:r>
            <a:r>
              <a:rPr lang="fr-CA" dirty="0">
                <a:cs typeface="Calibri"/>
              </a:rPr>
              <a:t>... "FAIL".</a:t>
            </a:r>
          </a:p>
          <a:p>
            <a:endParaRPr lang="fr-CA" dirty="0">
              <a:cs typeface="Calibri"/>
            </a:endParaRPr>
          </a:p>
          <a:p>
            <a:r>
              <a:rPr lang="fr-CA" dirty="0" err="1">
                <a:cs typeface="Calibri"/>
              </a:rPr>
              <a:t>Now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we</a:t>
            </a:r>
            <a:r>
              <a:rPr lang="fr-CA" dirty="0">
                <a:cs typeface="Calibri"/>
              </a:rPr>
              <a:t> are </a:t>
            </a:r>
            <a:r>
              <a:rPr lang="fr-CA" dirty="0" err="1">
                <a:cs typeface="Calibri"/>
              </a:rPr>
              <a:t>undergoing</a:t>
            </a:r>
            <a:r>
              <a:rPr lang="fr-CA" dirty="0">
                <a:cs typeface="Calibri"/>
              </a:rPr>
              <a:t> a </a:t>
            </a:r>
            <a:r>
              <a:rPr lang="fr-CA" dirty="0" err="1">
                <a:cs typeface="Calibri"/>
              </a:rPr>
              <a:t>similar</a:t>
            </a:r>
            <a:r>
              <a:rPr lang="fr-CA" dirty="0">
                <a:cs typeface="Calibri"/>
              </a:rPr>
              <a:t> monumental shift.  </a:t>
            </a:r>
            <a:r>
              <a:rPr lang="fr-CA" dirty="0" err="1">
                <a:cs typeface="Calibri"/>
              </a:rPr>
              <a:t>Other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than</a:t>
            </a:r>
            <a:r>
              <a:rPr lang="fr-CA" dirty="0">
                <a:cs typeface="Calibri"/>
              </a:rPr>
              <a:t> the replacement of figures </a:t>
            </a:r>
            <a:r>
              <a:rPr lang="fr-CA" dirty="0" err="1">
                <a:cs typeface="Calibri"/>
              </a:rPr>
              <a:t>with</a:t>
            </a:r>
            <a:r>
              <a:rPr lang="fr-CA" dirty="0">
                <a:cs typeface="Calibri"/>
              </a:rPr>
              <a:t> skating </a:t>
            </a:r>
            <a:r>
              <a:rPr lang="fr-CA" dirty="0" err="1">
                <a:cs typeface="Calibri"/>
              </a:rPr>
              <a:t>skills</a:t>
            </a:r>
            <a:r>
              <a:rPr lang="fr-CA" dirty="0">
                <a:cs typeface="Calibri"/>
              </a:rPr>
              <a:t>, and a </a:t>
            </a:r>
            <a:r>
              <a:rPr lang="fr-CA" dirty="0" err="1">
                <a:cs typeface="Calibri"/>
              </a:rPr>
              <a:t>some</a:t>
            </a:r>
            <a:r>
              <a:rPr lang="fr-CA" dirty="0">
                <a:cs typeface="Calibri"/>
              </a:rPr>
              <a:t> minor modifications – </a:t>
            </a:r>
            <a:r>
              <a:rPr lang="fr-CA" dirty="0" err="1">
                <a:cs typeface="Calibri"/>
              </a:rPr>
              <a:t>things</a:t>
            </a:r>
            <a:r>
              <a:rPr lang="fr-CA" dirty="0">
                <a:cs typeface="Calibri"/>
              </a:rPr>
              <a:t> have </a:t>
            </a:r>
            <a:r>
              <a:rPr lang="fr-CA" dirty="0" err="1">
                <a:cs typeface="Calibri"/>
              </a:rPr>
              <a:t>stayed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mostly</a:t>
            </a:r>
            <a:r>
              <a:rPr lang="fr-CA" dirty="0">
                <a:cs typeface="Calibri"/>
              </a:rPr>
              <a:t> the </a:t>
            </a:r>
            <a:r>
              <a:rPr lang="fr-CA" dirty="0" err="1">
                <a:cs typeface="Calibri"/>
              </a:rPr>
              <a:t>same</a:t>
            </a:r>
            <a:r>
              <a:rPr lang="fr-CA" dirty="0">
                <a:cs typeface="Calibri"/>
              </a:rPr>
              <a:t> for </a:t>
            </a:r>
            <a:r>
              <a:rPr lang="fr-CA" dirty="0" err="1">
                <a:cs typeface="Calibri"/>
              </a:rPr>
              <a:t>almost</a:t>
            </a:r>
            <a:r>
              <a:rPr lang="fr-CA" dirty="0">
                <a:cs typeface="Calibri"/>
              </a:rPr>
              <a:t> 3 </a:t>
            </a:r>
            <a:r>
              <a:rPr lang="fr-CA" dirty="0" err="1">
                <a:cs typeface="Calibri"/>
              </a:rPr>
              <a:t>decades</a:t>
            </a:r>
            <a:r>
              <a:rPr lang="fr-CA" dirty="0">
                <a:cs typeface="Calibri"/>
              </a:rPr>
              <a:t>.</a:t>
            </a:r>
          </a:p>
          <a:p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UNTIL NOW!</a:t>
            </a:r>
          </a:p>
          <a:p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It </a:t>
            </a:r>
            <a:r>
              <a:rPr lang="fr-CA" dirty="0" err="1">
                <a:cs typeface="Calibri"/>
              </a:rPr>
              <a:t>is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so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exciting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that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we</a:t>
            </a:r>
            <a:r>
              <a:rPr lang="fr-CA" dirty="0">
                <a:cs typeface="Calibri"/>
              </a:rPr>
              <a:t> are </a:t>
            </a:r>
            <a:r>
              <a:rPr lang="fr-CA" dirty="0" err="1">
                <a:cs typeface="Calibri"/>
              </a:rPr>
              <a:t>finally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going</a:t>
            </a:r>
            <a:r>
              <a:rPr lang="fr-CA" dirty="0">
                <a:cs typeface="Calibri"/>
              </a:rPr>
              <a:t> to have </a:t>
            </a:r>
            <a:r>
              <a:rPr lang="fr-CA" dirty="0" err="1">
                <a:cs typeface="Calibri"/>
              </a:rPr>
              <a:t>some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much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needed</a:t>
            </a:r>
            <a:r>
              <a:rPr lang="fr-CA" dirty="0">
                <a:cs typeface="Calibri"/>
              </a:rPr>
              <a:t> updates to </a:t>
            </a:r>
            <a:r>
              <a:rPr lang="fr-CA" dirty="0" err="1">
                <a:cs typeface="Calibri"/>
              </a:rPr>
              <a:t>our</a:t>
            </a:r>
            <a:r>
              <a:rPr lang="fr-CA" dirty="0">
                <a:cs typeface="Calibri"/>
              </a:rPr>
              <a:t> system of </a:t>
            </a:r>
            <a:r>
              <a:rPr lang="fr-CA" dirty="0" err="1">
                <a:cs typeface="Calibri"/>
              </a:rPr>
              <a:t>testing</a:t>
            </a:r>
            <a:r>
              <a:rPr lang="fr-CA" dirty="0">
                <a:cs typeface="Calibri"/>
              </a:rPr>
              <a:t>/</a:t>
            </a:r>
            <a:r>
              <a:rPr lang="fr-CA" dirty="0" err="1">
                <a:cs typeface="Calibri"/>
              </a:rPr>
              <a:t>assessing</a:t>
            </a:r>
            <a:r>
              <a:rPr lang="fr-CA" dirty="0">
                <a:cs typeface="Calibri"/>
              </a:rPr>
              <a:t>.</a:t>
            </a:r>
          </a:p>
          <a:p>
            <a:endParaRPr lang="fr-CA" dirty="0">
              <a:cs typeface="Calibri"/>
            </a:endParaRPr>
          </a:p>
          <a:p>
            <a:endParaRPr lang="fr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2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Provide</a:t>
            </a:r>
            <a:r>
              <a:rPr lang="fr-CA" dirty="0"/>
              <a:t> Participants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paper</a:t>
            </a:r>
            <a:r>
              <a:rPr lang="fr-CA" dirty="0"/>
              <a:t> version of the Full Continuum</a:t>
            </a:r>
          </a:p>
          <a:p>
            <a:endParaRPr lang="fr-CA" dirty="0"/>
          </a:p>
          <a:p>
            <a:r>
              <a:rPr lang="fr-CA" dirty="0" err="1"/>
              <a:t>Early</a:t>
            </a:r>
            <a:r>
              <a:rPr lang="fr-CA" dirty="0"/>
              <a:t>-</a:t>
            </a:r>
            <a:r>
              <a:rPr lang="fr-CA" dirty="0" err="1"/>
              <a:t>Moderate</a:t>
            </a:r>
            <a:r>
              <a:rPr lang="fr-CA" dirty="0"/>
              <a:t>-Advanced</a:t>
            </a:r>
          </a:p>
          <a:p>
            <a:r>
              <a:rPr lang="fr-CA" dirty="0"/>
              <a:t>Entry-Exit phase</a:t>
            </a:r>
          </a:p>
          <a:p>
            <a:r>
              <a:rPr lang="fr-CA" dirty="0"/>
              <a:t>B-S-G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22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Each</a:t>
            </a:r>
            <a:r>
              <a:rPr lang="fr-CA" dirty="0"/>
              <a:t> table has </a:t>
            </a:r>
            <a:r>
              <a:rPr lang="fr-CA" dirty="0" err="1"/>
              <a:t>assessment</a:t>
            </a:r>
            <a:r>
              <a:rPr lang="fr-CA" dirty="0"/>
              <a:t> </a:t>
            </a:r>
            <a:r>
              <a:rPr lang="fr-CA" dirty="0" err="1"/>
              <a:t>sheets</a:t>
            </a:r>
            <a:r>
              <a:rPr lang="fr-CA" dirty="0"/>
              <a:t> </a:t>
            </a:r>
            <a:r>
              <a:rPr lang="fr-CA" dirty="0" err="1"/>
              <a:t>from</a:t>
            </a:r>
            <a:r>
              <a:rPr lang="fr-CA" dirty="0"/>
              <a:t> </a:t>
            </a:r>
            <a:r>
              <a:rPr lang="fr-CA" dirty="0" err="1"/>
              <a:t>each</a:t>
            </a:r>
            <a:r>
              <a:rPr lang="fr-CA" dirty="0"/>
              <a:t> discipline and </a:t>
            </a:r>
            <a:r>
              <a:rPr lang="fr-CA" dirty="0" err="1"/>
              <a:t>they</a:t>
            </a:r>
            <a:r>
              <a:rPr lang="fr-CA" dirty="0"/>
              <a:t> are to </a:t>
            </a:r>
            <a:r>
              <a:rPr lang="fr-CA" dirty="0" err="1"/>
              <a:t>list</a:t>
            </a:r>
            <a:r>
              <a:rPr lang="fr-CA" dirty="0"/>
              <a:t>/</a:t>
            </a:r>
            <a:r>
              <a:rPr lang="fr-CA" dirty="0" err="1"/>
              <a:t>discover</a:t>
            </a:r>
            <a:r>
              <a:rPr lang="fr-CA" dirty="0"/>
              <a:t> </a:t>
            </a:r>
            <a:r>
              <a:rPr lang="fr-CA" dirty="0" err="1"/>
              <a:t>similarities</a:t>
            </a:r>
            <a:r>
              <a:rPr lang="fr-CA" dirty="0"/>
              <a:t> and </a:t>
            </a:r>
            <a:r>
              <a:rPr lang="fr-CA" dirty="0" err="1"/>
              <a:t>differences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03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Debrief </a:t>
            </a:r>
            <a:r>
              <a:rPr lang="fr-CA" dirty="0" err="1"/>
              <a:t>from</a:t>
            </a:r>
            <a:r>
              <a:rPr lang="fr-CA" dirty="0"/>
              <a:t> </a:t>
            </a:r>
            <a:r>
              <a:rPr lang="fr-CA" dirty="0" err="1"/>
              <a:t>activity</a:t>
            </a:r>
            <a:r>
              <a:rPr lang="fr-CA" dirty="0"/>
              <a:t>: </a:t>
            </a:r>
            <a:r>
              <a:rPr lang="fr-CA" dirty="0" err="1"/>
              <a:t>Highliting</a:t>
            </a:r>
            <a:r>
              <a:rPr lang="fr-CA" dirty="0"/>
              <a:t> all </a:t>
            </a:r>
            <a:r>
              <a:rPr lang="fr-CA" dirty="0" err="1"/>
              <a:t>advantages</a:t>
            </a:r>
            <a:r>
              <a:rPr lang="fr-CA" dirty="0"/>
              <a:t> of </a:t>
            </a:r>
            <a:r>
              <a:rPr lang="fr-CA" dirty="0" err="1"/>
              <a:t>assessments</a:t>
            </a:r>
            <a:r>
              <a:rPr lang="fr-CA" dirty="0"/>
              <a:t> </a:t>
            </a:r>
            <a:r>
              <a:rPr lang="fr-CA" dirty="0" err="1"/>
              <a:t>sheets</a:t>
            </a:r>
            <a:endParaRPr lang="fr-CA" dirty="0"/>
          </a:p>
          <a:p>
            <a:r>
              <a:rPr lang="fr-CA" dirty="0" err="1"/>
              <a:t>Pass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honours</a:t>
            </a:r>
            <a:r>
              <a:rPr lang="fr-CA" dirty="0"/>
              <a:t>, </a:t>
            </a:r>
            <a:endParaRPr lang="fr-CA" dirty="0">
              <a:cs typeface="Calibri"/>
            </a:endParaRPr>
          </a:p>
          <a:p>
            <a:r>
              <a:rPr lang="fr-CA" dirty="0" err="1"/>
              <a:t>criteria</a:t>
            </a:r>
            <a:r>
              <a:rPr lang="fr-CA" dirty="0"/>
              <a:t>…</a:t>
            </a:r>
            <a:endParaRPr lang="fr-CA" dirty="0">
              <a:cs typeface="Calibri"/>
            </a:endParaRPr>
          </a:p>
          <a:p>
            <a:endParaRPr lang="fr-CA" dirty="0">
              <a:cs typeface="Calibri"/>
            </a:endParaRPr>
          </a:p>
          <a:p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Reaghan: Look at </a:t>
            </a:r>
            <a:r>
              <a:rPr lang="fr-CA" dirty="0" err="1">
                <a:cs typeface="Calibri"/>
              </a:rPr>
              <a:t>assessment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sheets</a:t>
            </a:r>
            <a:r>
              <a:rPr lang="fr-CA" dirty="0">
                <a:cs typeface="Calibri"/>
              </a:rPr>
              <a:t> for </a:t>
            </a:r>
            <a:r>
              <a:rPr lang="fr-CA" dirty="0" err="1">
                <a:cs typeface="Calibri"/>
              </a:rPr>
              <a:t>ideas</a:t>
            </a:r>
            <a:endParaRPr lang="fr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98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Complexity</a:t>
            </a:r>
            <a:r>
              <a:rPr lang="fr-CA" dirty="0"/>
              <a:t>: </a:t>
            </a:r>
            <a:r>
              <a:rPr lang="fr-CA" dirty="0" err="1"/>
              <a:t>skills</a:t>
            </a:r>
            <a:r>
              <a:rPr lang="fr-CA" dirty="0"/>
              <a:t> are </a:t>
            </a:r>
            <a:r>
              <a:rPr lang="fr-CA" dirty="0" err="1"/>
              <a:t>introduced</a:t>
            </a:r>
            <a:r>
              <a:rPr lang="fr-CA" dirty="0"/>
              <a:t> </a:t>
            </a:r>
            <a:r>
              <a:rPr lang="fr-CA" dirty="0" err="1"/>
              <a:t>earlier</a:t>
            </a:r>
            <a:r>
              <a:rPr lang="fr-CA" dirty="0"/>
              <a:t> = </a:t>
            </a:r>
            <a:r>
              <a:rPr lang="fr-CA" dirty="0" err="1"/>
              <a:t>evaluating</a:t>
            </a:r>
            <a:r>
              <a:rPr lang="fr-CA" dirty="0"/>
              <a:t> </a:t>
            </a:r>
            <a:r>
              <a:rPr lang="fr-CA" dirty="0" err="1"/>
              <a:t>skills</a:t>
            </a:r>
            <a:r>
              <a:rPr lang="fr-CA" dirty="0"/>
              <a:t> in </a:t>
            </a:r>
            <a:r>
              <a:rPr lang="fr-CA" dirty="0" err="1"/>
              <a:t>development</a:t>
            </a:r>
            <a:endParaRPr lang="fr-CA" b="1" dirty="0"/>
          </a:p>
          <a:p>
            <a:endParaRPr lang="fr-CA" b="1" dirty="0"/>
          </a:p>
          <a:p>
            <a:endParaRPr lang="fr-CA" b="0" dirty="0">
              <a:cs typeface="Calibri"/>
            </a:endParaRPr>
          </a:p>
          <a:p>
            <a:r>
              <a:rPr lang="fr-CA" dirty="0"/>
              <a:t>Relate to Back</a:t>
            </a:r>
            <a:r>
              <a:rPr lang="fr-CA" b="0" dirty="0"/>
              <a:t> spin</a:t>
            </a:r>
            <a:r>
              <a:rPr lang="fr-CA" dirty="0"/>
              <a:t> and </a:t>
            </a:r>
            <a:r>
              <a:rPr lang="fr-CA" dirty="0" err="1"/>
              <a:t>sit</a:t>
            </a:r>
            <a:r>
              <a:rPr lang="fr-CA" dirty="0"/>
              <a:t> spin in STAR </a:t>
            </a:r>
          </a:p>
          <a:p>
            <a:endParaRPr lang="fr-CA" b="0" dirty="0"/>
          </a:p>
          <a:p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80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Complexity</a:t>
            </a:r>
            <a:r>
              <a:rPr lang="fr-CA" dirty="0"/>
              <a:t>: </a:t>
            </a:r>
            <a:r>
              <a:rPr lang="fr-CA" dirty="0" err="1"/>
              <a:t>skills</a:t>
            </a:r>
            <a:r>
              <a:rPr lang="fr-CA" dirty="0"/>
              <a:t> are </a:t>
            </a:r>
            <a:r>
              <a:rPr lang="fr-CA" dirty="0" err="1"/>
              <a:t>introduced</a:t>
            </a:r>
            <a:r>
              <a:rPr lang="fr-CA" dirty="0"/>
              <a:t> </a:t>
            </a:r>
            <a:r>
              <a:rPr lang="fr-CA" dirty="0" err="1"/>
              <a:t>earlier</a:t>
            </a:r>
            <a:r>
              <a:rPr lang="fr-CA" dirty="0"/>
              <a:t> = </a:t>
            </a:r>
            <a:r>
              <a:rPr lang="fr-CA" dirty="0" err="1"/>
              <a:t>evaluating</a:t>
            </a:r>
            <a:r>
              <a:rPr lang="fr-CA" dirty="0"/>
              <a:t> </a:t>
            </a:r>
            <a:r>
              <a:rPr lang="fr-CA" dirty="0" err="1"/>
              <a:t>skills</a:t>
            </a:r>
            <a:r>
              <a:rPr lang="fr-CA" dirty="0"/>
              <a:t> in </a:t>
            </a:r>
            <a:r>
              <a:rPr lang="fr-CA" dirty="0" err="1"/>
              <a:t>development</a:t>
            </a:r>
            <a:r>
              <a:rPr lang="fr-CA" dirty="0"/>
              <a:t> – </a:t>
            </a:r>
            <a:r>
              <a:rPr lang="fr-CA" b="1" dirty="0"/>
              <a:t>show/insert Rocker </a:t>
            </a:r>
            <a:r>
              <a:rPr lang="fr-CA" b="1" dirty="0" err="1"/>
              <a:t>video</a:t>
            </a:r>
            <a:endParaRPr lang="fr-CA" b="1" dirty="0"/>
          </a:p>
          <a:p>
            <a:endParaRPr lang="fr-CA" b="1" dirty="0"/>
          </a:p>
          <a:p>
            <a:endParaRPr lang="fr-CA" b="0" dirty="0">
              <a:cs typeface="Calibri"/>
            </a:endParaRPr>
          </a:p>
          <a:p>
            <a:r>
              <a:rPr lang="fr-CA" dirty="0"/>
              <a:t>Relate to Back</a:t>
            </a:r>
            <a:r>
              <a:rPr lang="fr-CA" b="0" dirty="0"/>
              <a:t> spin</a:t>
            </a:r>
            <a:r>
              <a:rPr lang="fr-CA" dirty="0"/>
              <a:t> and </a:t>
            </a:r>
            <a:r>
              <a:rPr lang="fr-CA" dirty="0" err="1"/>
              <a:t>sit</a:t>
            </a:r>
            <a:r>
              <a:rPr lang="fr-CA" dirty="0"/>
              <a:t> spin in STAR </a:t>
            </a:r>
          </a:p>
          <a:p>
            <a:endParaRPr lang="fr-CA" b="0" dirty="0"/>
          </a:p>
          <a:p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73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 discussion on </a:t>
            </a:r>
            <a:r>
              <a:rPr lang="fr-CA" dirty="0" err="1"/>
              <a:t>where</a:t>
            </a:r>
            <a:r>
              <a:rPr lang="fr-CA" dirty="0"/>
              <a:t> </a:t>
            </a:r>
            <a:r>
              <a:rPr lang="fr-CA" dirty="0" err="1"/>
              <a:t>everyone</a:t>
            </a:r>
            <a:r>
              <a:rPr lang="fr-CA" dirty="0"/>
              <a:t> can go to </a:t>
            </a:r>
            <a:r>
              <a:rPr lang="fr-CA" dirty="0" err="1"/>
              <a:t>find</a:t>
            </a:r>
            <a:r>
              <a:rPr lang="fr-CA" dirty="0"/>
              <a:t> information, PRACTICE, </a:t>
            </a:r>
            <a:r>
              <a:rPr lang="fr-CA" dirty="0" err="1"/>
              <a:t>read</a:t>
            </a:r>
            <a:r>
              <a:rPr lang="fr-CA" dirty="0"/>
              <a:t>, </a:t>
            </a:r>
            <a:r>
              <a:rPr lang="fr-CA" dirty="0" err="1"/>
              <a:t>discuss</a:t>
            </a:r>
            <a:r>
              <a:rPr lang="fr-CA" dirty="0"/>
              <a:t>, </a:t>
            </a:r>
            <a:r>
              <a:rPr lang="fr-CA" dirty="0" err="1"/>
              <a:t>view</a:t>
            </a:r>
            <a:r>
              <a:rPr lang="fr-CA" dirty="0"/>
              <a:t>, etc.</a:t>
            </a:r>
          </a:p>
          <a:p>
            <a:endParaRPr lang="fr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02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CA" dirty="0"/>
              <a:t>Question and </a:t>
            </a:r>
            <a:r>
              <a:rPr lang="fr-CA" dirty="0" err="1"/>
              <a:t>answer</a:t>
            </a:r>
            <a:r>
              <a:rPr lang="fr-CA" dirty="0"/>
              <a:t> Activity. </a:t>
            </a:r>
            <a:endParaRPr lang="en-CA" dirty="0"/>
          </a:p>
          <a:p>
            <a:pPr>
              <a:defRPr/>
            </a:pPr>
            <a:endParaRPr lang="fr-CA" dirty="0"/>
          </a:p>
          <a:p>
            <a:pPr>
              <a:defRPr/>
            </a:pPr>
            <a:r>
              <a:rPr lang="fr-CA" dirty="0"/>
              <a:t>Write down </a:t>
            </a:r>
            <a:r>
              <a:rPr lang="fr-CA" dirty="0" err="1"/>
              <a:t>your</a:t>
            </a:r>
            <a:r>
              <a:rPr lang="fr-CA" dirty="0"/>
              <a:t> Top 3 for </a:t>
            </a:r>
            <a:r>
              <a:rPr lang="fr-CA" dirty="0" err="1"/>
              <a:t>each</a:t>
            </a:r>
            <a:r>
              <a:rPr lang="fr-CA" dirty="0"/>
              <a:t>:</a:t>
            </a:r>
            <a:endParaRPr lang="en-CA" dirty="0">
              <a:cs typeface="Calibri"/>
            </a:endParaRPr>
          </a:p>
          <a:p>
            <a:pPr>
              <a:defRPr/>
            </a:pPr>
            <a:endParaRPr lang="fr-CA" dirty="0"/>
          </a:p>
          <a:p>
            <a:pPr>
              <a:defRPr/>
            </a:pPr>
            <a:r>
              <a:rPr lang="fr-CA" dirty="0">
                <a:cs typeface="Calibri"/>
              </a:rPr>
              <a:t>1. Most positive aspects of the new STAR 6-Gold system</a:t>
            </a:r>
            <a:endParaRPr lang="fr-CA" dirty="0"/>
          </a:p>
          <a:p>
            <a:pPr>
              <a:defRPr/>
            </a:pPr>
            <a:endParaRPr lang="fr-CA" dirty="0"/>
          </a:p>
          <a:p>
            <a:pPr>
              <a:defRPr/>
            </a:pPr>
            <a:r>
              <a:rPr lang="fr-CA" dirty="0"/>
              <a:t>2. </a:t>
            </a:r>
            <a:r>
              <a:rPr lang="fr-CA" dirty="0" err="1"/>
              <a:t>Remaining</a:t>
            </a:r>
            <a:r>
              <a:rPr lang="fr-CA" dirty="0"/>
              <a:t> questions about the STAR 6-Gold system</a:t>
            </a:r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89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Show of thumbs!</a:t>
            </a:r>
          </a:p>
          <a:p>
            <a:r>
              <a:rPr lang="fr-CA" b="1" dirty="0"/>
              <a:t>How are </a:t>
            </a:r>
            <a:r>
              <a:rPr lang="fr-CA" b="1" dirty="0" err="1"/>
              <a:t>you</a:t>
            </a:r>
            <a:r>
              <a:rPr lang="fr-CA" b="1" dirty="0"/>
              <a:t> feeling about STAR 6-Gold</a:t>
            </a:r>
          </a:p>
          <a:p>
            <a:pPr marL="293522" indent="-293522">
              <a:buFontTx/>
              <a:buChar char="-"/>
            </a:pPr>
            <a:r>
              <a:rPr lang="fr-CA" dirty="0" err="1"/>
              <a:t>I’m</a:t>
            </a:r>
            <a:r>
              <a:rPr lang="fr-CA" dirty="0"/>
              <a:t> </a:t>
            </a:r>
            <a:r>
              <a:rPr lang="fr-CA" dirty="0" err="1"/>
              <a:t>ready</a:t>
            </a:r>
            <a:r>
              <a:rPr lang="fr-CA" dirty="0"/>
              <a:t> for the launch</a:t>
            </a:r>
          </a:p>
          <a:p>
            <a:pPr marL="293522" indent="-293522">
              <a:buFontTx/>
              <a:buChar char="-"/>
            </a:pPr>
            <a:r>
              <a:rPr lang="fr-CA" dirty="0" err="1"/>
              <a:t>I’m</a:t>
            </a:r>
            <a:r>
              <a:rPr lang="fr-CA" dirty="0"/>
              <a:t> </a:t>
            </a:r>
            <a:r>
              <a:rPr lang="fr-CA" dirty="0" err="1"/>
              <a:t>terrified</a:t>
            </a:r>
            <a:r>
              <a:rPr lang="fr-CA" dirty="0"/>
              <a:t>/</a:t>
            </a:r>
            <a:r>
              <a:rPr lang="fr-CA" dirty="0" err="1"/>
              <a:t>scared</a:t>
            </a:r>
            <a:endParaRPr lang="fr-CA" dirty="0"/>
          </a:p>
          <a:p>
            <a:pPr marL="293522" indent="-293522">
              <a:buFontTx/>
              <a:buChar char="-"/>
            </a:pPr>
            <a:r>
              <a:rPr lang="en-CA" dirty="0"/>
              <a:t>I won’t be touching this until September</a:t>
            </a:r>
          </a:p>
          <a:p>
            <a:pPr marL="293522" indent="-293522">
              <a:buFontTx/>
              <a:buChar char="-"/>
            </a:pPr>
            <a:r>
              <a:rPr lang="en-CA" dirty="0"/>
              <a:t>I’m doing ok</a:t>
            </a:r>
          </a:p>
          <a:p>
            <a:pPr marL="293522" indent="-293522">
              <a:buFontTx/>
              <a:buChar char="-"/>
            </a:pPr>
            <a:endParaRPr lang="en-CA" dirty="0"/>
          </a:p>
          <a:p>
            <a:pPr marL="293522" indent="-293522">
              <a:buFontTx/>
              <a:buChar char="-"/>
            </a:pPr>
            <a:endParaRPr lang="en-CA" dirty="0"/>
          </a:p>
          <a:p>
            <a:pPr marL="293522" indent="-293522">
              <a:buFontTx/>
              <a:buChar char="-"/>
            </a:pPr>
            <a:r>
              <a:rPr lang="en-CA" dirty="0"/>
              <a:t>Make this a show of thumbs!</a:t>
            </a:r>
          </a:p>
          <a:p>
            <a:pPr marL="293522" indent="-293522">
              <a:buFontTx/>
              <a:buChar char="-"/>
            </a:pPr>
            <a:endParaRPr lang="en-CA" dirty="0"/>
          </a:p>
          <a:p>
            <a:r>
              <a:rPr lang="en-CA" b="1" dirty="0"/>
              <a:t>Which colour represents </a:t>
            </a:r>
            <a:r>
              <a:rPr lang="en-CA" b="1" dirty="0" err="1"/>
              <a:t>FreeSkate</a:t>
            </a:r>
            <a:r>
              <a:rPr lang="en-CA" b="1" dirty="0"/>
              <a:t>:</a:t>
            </a:r>
          </a:p>
          <a:p>
            <a:pPr marL="293522" indent="-293522">
              <a:buFontTx/>
              <a:buChar char="-"/>
            </a:pPr>
            <a:r>
              <a:rPr lang="en-CA" dirty="0"/>
              <a:t>Purple</a:t>
            </a:r>
          </a:p>
          <a:p>
            <a:pPr marL="293522" indent="-293522">
              <a:buFontTx/>
              <a:buChar char="-"/>
            </a:pPr>
            <a:r>
              <a:rPr lang="en-CA" dirty="0"/>
              <a:t>Blue</a:t>
            </a:r>
          </a:p>
          <a:p>
            <a:pPr marL="293522" indent="-293522">
              <a:buFontTx/>
              <a:buChar char="-"/>
            </a:pPr>
            <a:r>
              <a:rPr lang="en-CA" dirty="0"/>
              <a:t>Green</a:t>
            </a:r>
          </a:p>
          <a:p>
            <a:pPr marL="293522" indent="-293522">
              <a:buFontTx/>
              <a:buChar char="-"/>
            </a:pPr>
            <a:r>
              <a:rPr lang="en-CA" dirty="0"/>
              <a:t>I didn’t know </a:t>
            </a:r>
            <a:r>
              <a:rPr lang="en-CA" dirty="0" err="1"/>
              <a:t>Freeskate</a:t>
            </a:r>
            <a:r>
              <a:rPr lang="en-CA" dirty="0"/>
              <a:t> had a colour</a:t>
            </a:r>
          </a:p>
          <a:p>
            <a:pPr marL="293522" indent="-293522">
              <a:buFontTx/>
              <a:buChar char="-"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7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True</a:t>
            </a:r>
            <a:r>
              <a:rPr lang="fr-CA" dirty="0"/>
              <a:t> or False questions, </a:t>
            </a:r>
          </a:p>
          <a:p>
            <a:r>
              <a:rPr lang="fr-CA" dirty="0" err="1"/>
              <a:t>Rumours</a:t>
            </a:r>
            <a:r>
              <a:rPr lang="fr-CA" dirty="0"/>
              <a:t>, </a:t>
            </a:r>
            <a:r>
              <a:rPr lang="fr-CA" dirty="0" err="1"/>
              <a:t>concerns</a:t>
            </a:r>
            <a:r>
              <a:rPr lang="fr-CA" dirty="0"/>
              <a:t> type questions (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this</a:t>
            </a:r>
            <a:r>
              <a:rPr lang="fr-CA" dirty="0"/>
              <a:t> a </a:t>
            </a:r>
            <a:r>
              <a:rPr lang="fr-CA" dirty="0" err="1"/>
              <a:t>rumour</a:t>
            </a:r>
            <a:r>
              <a:rPr lang="fr-CA" dirty="0"/>
              <a:t> or a </a:t>
            </a:r>
            <a:r>
              <a:rPr lang="fr-CA" dirty="0" err="1"/>
              <a:t>concern</a:t>
            </a:r>
            <a:r>
              <a:rPr lang="fr-CA" dirty="0"/>
              <a:t>?) …. CREATE QUESTIONS</a:t>
            </a:r>
          </a:p>
          <a:p>
            <a:endParaRPr lang="fr-CA" dirty="0"/>
          </a:p>
          <a:p>
            <a:pPr marL="293522" indent="-293522">
              <a:buFontTx/>
              <a:buChar char="-"/>
            </a:pPr>
            <a:r>
              <a:rPr lang="fr-CA" dirty="0"/>
              <a:t>Coaches can </a:t>
            </a:r>
            <a:r>
              <a:rPr lang="fr-CA" dirty="0" err="1"/>
              <a:t>assess</a:t>
            </a:r>
            <a:r>
              <a:rPr lang="fr-CA" dirty="0"/>
              <a:t> all </a:t>
            </a:r>
            <a:r>
              <a:rPr lang="fr-CA" dirty="0" err="1"/>
              <a:t>assessments</a:t>
            </a:r>
            <a:r>
              <a:rPr lang="fr-CA" dirty="0"/>
              <a:t> </a:t>
            </a:r>
            <a:r>
              <a:rPr lang="fr-CA" dirty="0" err="1"/>
              <a:t>across</a:t>
            </a:r>
            <a:r>
              <a:rPr lang="fr-CA" dirty="0"/>
              <a:t> all disciplines in STAR 6-Gold</a:t>
            </a:r>
          </a:p>
          <a:p>
            <a:pPr marL="293522" indent="-293522">
              <a:buFontTx/>
              <a:buChar char="-"/>
            </a:pPr>
            <a:r>
              <a:rPr lang="fr-CA" dirty="0"/>
              <a:t>…</a:t>
            </a:r>
          </a:p>
          <a:p>
            <a:pPr marL="293522" indent="-293522">
              <a:buFontTx/>
              <a:buChar char="-"/>
            </a:pPr>
            <a:r>
              <a:rPr lang="fr-CA" dirty="0"/>
              <a:t>…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45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Skate Canada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introducing</a:t>
            </a:r>
            <a:r>
              <a:rPr lang="fr-CA" dirty="0"/>
              <a:t> new </a:t>
            </a:r>
            <a:r>
              <a:rPr lang="fr-CA" dirty="0" err="1"/>
              <a:t>vocabulary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the launch of 6-Gold </a:t>
            </a:r>
            <a:r>
              <a:rPr lang="fr-CA" dirty="0" err="1"/>
              <a:t>so</a:t>
            </a:r>
            <a:r>
              <a:rPr lang="fr-CA" dirty="0"/>
              <a:t> </a:t>
            </a:r>
            <a:r>
              <a:rPr lang="fr-CA" dirty="0" err="1"/>
              <a:t>you’ll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hearing</a:t>
            </a:r>
            <a:r>
              <a:rPr lang="fr-CA" dirty="0"/>
              <a:t> new </a:t>
            </a:r>
            <a:r>
              <a:rPr lang="fr-CA" dirty="0" err="1"/>
              <a:t>words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may</a:t>
            </a:r>
            <a:r>
              <a:rPr lang="fr-CA" dirty="0"/>
              <a:t> not have </a:t>
            </a:r>
            <a:r>
              <a:rPr lang="fr-CA" dirty="0" err="1"/>
              <a:t>heard</a:t>
            </a:r>
            <a:r>
              <a:rPr lang="fr-CA" dirty="0"/>
              <a:t> </a:t>
            </a:r>
            <a:r>
              <a:rPr lang="fr-CA" dirty="0" err="1"/>
              <a:t>before</a:t>
            </a:r>
            <a:r>
              <a:rPr lang="fr-CA" dirty="0"/>
              <a:t>, or </a:t>
            </a:r>
            <a:r>
              <a:rPr lang="fr-CA" dirty="0" err="1"/>
              <a:t>old</a:t>
            </a:r>
            <a:r>
              <a:rPr lang="fr-CA" dirty="0"/>
              <a:t> </a:t>
            </a:r>
            <a:r>
              <a:rPr lang="fr-CA" dirty="0" err="1"/>
              <a:t>words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were</a:t>
            </a:r>
            <a:r>
              <a:rPr lang="fr-CA" dirty="0"/>
              <a:t> once </a:t>
            </a:r>
            <a:r>
              <a:rPr lang="fr-CA" dirty="0" err="1"/>
              <a:t>used</a:t>
            </a:r>
            <a:r>
              <a:rPr lang="fr-CA" dirty="0"/>
              <a:t>… </a:t>
            </a:r>
            <a:r>
              <a:rPr lang="fr-CA" dirty="0" err="1"/>
              <a:t>Let’s</a:t>
            </a:r>
            <a:r>
              <a:rPr lang="fr-CA" dirty="0"/>
              <a:t> </a:t>
            </a:r>
            <a:r>
              <a:rPr lang="fr-CA" dirty="0" err="1"/>
              <a:t>take</a:t>
            </a:r>
            <a:r>
              <a:rPr lang="fr-CA" dirty="0"/>
              <a:t> a look at </a:t>
            </a:r>
            <a:r>
              <a:rPr lang="fr-CA" dirty="0" err="1"/>
              <a:t>some</a:t>
            </a:r>
            <a:r>
              <a:rPr lang="fr-CA" dirty="0"/>
              <a:t> of </a:t>
            </a:r>
            <a:r>
              <a:rPr lang="fr-CA" dirty="0" err="1"/>
              <a:t>these</a:t>
            </a:r>
            <a:endParaRPr lang="fr-CA" dirty="0"/>
          </a:p>
          <a:p>
            <a:endParaRPr lang="fr-CA" dirty="0"/>
          </a:p>
          <a:p>
            <a:r>
              <a:rPr lang="fr-CA" dirty="0" err="1"/>
              <a:t>Ask</a:t>
            </a:r>
            <a:r>
              <a:rPr lang="fr-CA" dirty="0"/>
              <a:t> audience to </a:t>
            </a:r>
            <a:r>
              <a:rPr lang="fr-CA" dirty="0" err="1"/>
              <a:t>describe</a:t>
            </a:r>
            <a:r>
              <a:rPr lang="fr-CA" dirty="0"/>
              <a:t> </a:t>
            </a: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they</a:t>
            </a:r>
            <a:r>
              <a:rPr lang="fr-CA" dirty="0"/>
              <a:t> </a:t>
            </a:r>
            <a:r>
              <a:rPr lang="fr-CA" dirty="0" err="1"/>
              <a:t>think</a:t>
            </a:r>
            <a:r>
              <a:rPr lang="fr-CA" dirty="0"/>
              <a:t> </a:t>
            </a:r>
            <a:r>
              <a:rPr lang="fr-CA" dirty="0" err="1"/>
              <a:t>these</a:t>
            </a:r>
            <a:r>
              <a:rPr lang="fr-CA" dirty="0"/>
              <a:t> </a:t>
            </a:r>
            <a:r>
              <a:rPr lang="fr-CA" dirty="0" err="1"/>
              <a:t>terms</a:t>
            </a:r>
            <a:r>
              <a:rPr lang="fr-CA" dirty="0"/>
              <a:t> </a:t>
            </a:r>
            <a:r>
              <a:rPr lang="fr-CA" dirty="0" err="1"/>
              <a:t>mean</a:t>
            </a:r>
            <a:r>
              <a:rPr lang="fr-CA" dirty="0"/>
              <a:t> in the 6-Gold </a:t>
            </a:r>
            <a:r>
              <a:rPr lang="fr-CA" dirty="0" err="1"/>
              <a:t>context</a:t>
            </a:r>
            <a:r>
              <a:rPr lang="fr-CA" dirty="0"/>
              <a:t> or have </a:t>
            </a:r>
            <a:r>
              <a:rPr lang="fr-CA" dirty="0" err="1"/>
              <a:t>them</a:t>
            </a:r>
            <a:r>
              <a:rPr lang="fr-CA" dirty="0"/>
              <a:t> </a:t>
            </a:r>
            <a:r>
              <a:rPr lang="fr-CA" dirty="0" err="1"/>
              <a:t>identify</a:t>
            </a:r>
            <a:r>
              <a:rPr lang="fr-CA" dirty="0"/>
              <a:t> </a:t>
            </a:r>
            <a:r>
              <a:rPr lang="fr-CA" dirty="0" err="1"/>
              <a:t>why</a:t>
            </a:r>
            <a:r>
              <a:rPr lang="fr-CA" dirty="0"/>
              <a:t> </a:t>
            </a:r>
            <a:r>
              <a:rPr lang="fr-CA" dirty="0" err="1"/>
              <a:t>they</a:t>
            </a:r>
            <a:r>
              <a:rPr lang="fr-CA" dirty="0"/>
              <a:t> </a:t>
            </a:r>
            <a:r>
              <a:rPr lang="fr-CA" dirty="0" err="1"/>
              <a:t>might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important (</a:t>
            </a:r>
            <a:r>
              <a:rPr lang="fr-CA" dirty="0" err="1"/>
              <a:t>prizes</a:t>
            </a:r>
            <a:r>
              <a:rPr lang="fr-CA" dirty="0"/>
              <a:t>?)</a:t>
            </a:r>
            <a:endParaRPr lang="fr-CA" dirty="0">
              <a:cs typeface="Calibri"/>
            </a:endParaRPr>
          </a:p>
          <a:p>
            <a:endParaRPr lang="fr-CA" dirty="0"/>
          </a:p>
          <a:p>
            <a:pPr marL="293522" indent="-293522">
              <a:buFontTx/>
              <a:buChar char="-"/>
            </a:pPr>
            <a:r>
              <a:rPr lang="fr-CA" dirty="0"/>
              <a:t>Continuum of Development = Brand New!</a:t>
            </a:r>
            <a:endParaRPr lang="fr-CA" dirty="0">
              <a:cs typeface="Calibri"/>
            </a:endParaRPr>
          </a:p>
          <a:p>
            <a:pPr marL="293522" indent="-293522">
              <a:buFontTx/>
              <a:buChar char="-"/>
            </a:pPr>
            <a:r>
              <a:rPr lang="fr-CA" dirty="0" err="1"/>
              <a:t>Assessment</a:t>
            </a:r>
            <a:r>
              <a:rPr lang="fr-CA" dirty="0"/>
              <a:t> = Test</a:t>
            </a:r>
            <a:endParaRPr lang="fr-CA" dirty="0">
              <a:cs typeface="Calibri"/>
            </a:endParaRPr>
          </a:p>
          <a:p>
            <a:pPr marL="293522" indent="-293522">
              <a:buFontTx/>
              <a:buChar char="-"/>
            </a:pPr>
            <a:r>
              <a:rPr lang="fr-CA" dirty="0"/>
              <a:t>Gold </a:t>
            </a:r>
            <a:r>
              <a:rPr lang="fr-CA" dirty="0" err="1"/>
              <a:t>Rhythm</a:t>
            </a:r>
            <a:r>
              <a:rPr lang="fr-CA" dirty="0"/>
              <a:t> Dance = Brand New!</a:t>
            </a:r>
            <a:endParaRPr lang="fr-CA" dirty="0">
              <a:cs typeface="Calibri"/>
            </a:endParaRPr>
          </a:p>
          <a:p>
            <a:pPr marL="293522" indent="-293522">
              <a:buFontTx/>
              <a:buChar char="-"/>
            </a:pPr>
            <a:r>
              <a:rPr lang="fr-CA" dirty="0"/>
              <a:t>Figure </a:t>
            </a:r>
            <a:r>
              <a:rPr lang="fr-CA" dirty="0" err="1"/>
              <a:t>Form</a:t>
            </a:r>
            <a:r>
              <a:rPr lang="fr-CA" dirty="0"/>
              <a:t> = </a:t>
            </a:r>
            <a:r>
              <a:rPr lang="fr-CA" dirty="0" err="1"/>
              <a:t>Bringing</a:t>
            </a:r>
            <a:r>
              <a:rPr lang="fr-CA" dirty="0"/>
              <a:t> </a:t>
            </a:r>
            <a:r>
              <a:rPr lang="fr-CA" dirty="0" err="1"/>
              <a:t>this</a:t>
            </a:r>
            <a:r>
              <a:rPr lang="fr-CA" dirty="0"/>
              <a:t> </a:t>
            </a:r>
            <a:r>
              <a:rPr lang="fr-CA" dirty="0" err="1"/>
              <a:t>philosophy</a:t>
            </a:r>
            <a:r>
              <a:rPr lang="fr-CA" dirty="0"/>
              <a:t> back!</a:t>
            </a:r>
            <a:endParaRPr lang="fr-CA" dirty="0">
              <a:cs typeface="Calibri"/>
            </a:endParaRPr>
          </a:p>
          <a:p>
            <a:pPr marL="293522" indent="-293522">
              <a:buFontTx/>
              <a:buChar char="-"/>
            </a:pPr>
            <a:r>
              <a:rPr lang="fr-CA" dirty="0"/>
              <a:t>Lead/Follow =  male </a:t>
            </a:r>
            <a:r>
              <a:rPr lang="fr-CA" dirty="0" err="1"/>
              <a:t>steps</a:t>
            </a:r>
            <a:r>
              <a:rPr lang="fr-CA" dirty="0"/>
              <a:t> and </a:t>
            </a:r>
            <a:r>
              <a:rPr lang="fr-CA" dirty="0" err="1"/>
              <a:t>female</a:t>
            </a:r>
            <a:r>
              <a:rPr lang="fr-CA" dirty="0"/>
              <a:t> </a:t>
            </a:r>
            <a:r>
              <a:rPr lang="fr-CA" dirty="0" err="1"/>
              <a:t>steps</a:t>
            </a:r>
            <a:r>
              <a:rPr lang="fr-CA" dirty="0"/>
              <a:t> in dance</a:t>
            </a:r>
            <a:endParaRPr lang="fr-CA" dirty="0">
              <a:cs typeface="Calibri"/>
            </a:endParaRPr>
          </a:p>
          <a:p>
            <a:pPr marL="293522" indent="-293522">
              <a:buFontTx/>
              <a:buChar char="-"/>
            </a:pPr>
            <a:r>
              <a:rPr lang="fr-CA" dirty="0"/>
              <a:t>For the </a:t>
            </a:r>
            <a:r>
              <a:rPr lang="fr-CA" dirty="0" err="1"/>
              <a:t>level</a:t>
            </a:r>
            <a:r>
              <a:rPr lang="fr-CA" dirty="0"/>
              <a:t> = concept </a:t>
            </a:r>
            <a:r>
              <a:rPr lang="fr-CA" dirty="0" err="1"/>
              <a:t>brought</a:t>
            </a:r>
            <a:r>
              <a:rPr lang="fr-CA" dirty="0"/>
              <a:t> on </a:t>
            </a:r>
            <a:r>
              <a:rPr lang="fr-CA" dirty="0" err="1"/>
              <a:t>through</a:t>
            </a:r>
            <a:r>
              <a:rPr lang="fr-CA" dirty="0"/>
              <a:t> the Continuum of </a:t>
            </a:r>
            <a:r>
              <a:rPr lang="fr-CA" dirty="0" err="1"/>
              <a:t>development</a:t>
            </a:r>
            <a:endParaRPr lang="fr-CA" dirty="0"/>
          </a:p>
          <a:p>
            <a:pPr marL="293522" indent="-293522">
              <a:buFontTx/>
              <a:buChar char="-"/>
            </a:pPr>
            <a:r>
              <a:rPr lang="fr-CA" dirty="0"/>
              <a:t>Skating Development </a:t>
            </a:r>
            <a:r>
              <a:rPr lang="fr-CA" dirty="0" err="1"/>
              <a:t>Video</a:t>
            </a:r>
            <a:r>
              <a:rPr lang="fr-CA" dirty="0"/>
              <a:t> Library = Skate Canada has a </a:t>
            </a:r>
            <a:r>
              <a:rPr lang="fr-CA" dirty="0" err="1"/>
              <a:t>video</a:t>
            </a:r>
            <a:r>
              <a:rPr lang="fr-CA" dirty="0"/>
              <a:t> </a:t>
            </a:r>
            <a:r>
              <a:rPr lang="fr-CA" dirty="0" err="1"/>
              <a:t>library</a:t>
            </a:r>
            <a:r>
              <a:rPr lang="fr-CA" dirty="0"/>
              <a:t> </a:t>
            </a:r>
            <a:r>
              <a:rPr lang="fr-CA" dirty="0" err="1"/>
              <a:t>available</a:t>
            </a:r>
            <a:r>
              <a:rPr lang="fr-CA" dirty="0"/>
              <a:t> on YouTube </a:t>
            </a:r>
            <a:r>
              <a:rPr lang="fr-CA" dirty="0" err="1"/>
              <a:t>where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can go to </a:t>
            </a:r>
            <a:r>
              <a:rPr lang="fr-CA" dirty="0" err="1"/>
              <a:t>find</a:t>
            </a:r>
            <a:r>
              <a:rPr lang="fr-CA" dirty="0"/>
              <a:t> out </a:t>
            </a:r>
            <a:r>
              <a:rPr lang="fr-CA" dirty="0" err="1"/>
              <a:t>latest</a:t>
            </a:r>
            <a:r>
              <a:rPr lang="fr-CA" dirty="0"/>
              <a:t> updates on new </a:t>
            </a:r>
            <a:r>
              <a:rPr lang="fr-CA" dirty="0" err="1"/>
              <a:t>dances</a:t>
            </a:r>
            <a:r>
              <a:rPr lang="fr-CA" dirty="0"/>
              <a:t>, practice </a:t>
            </a:r>
            <a:r>
              <a:rPr lang="fr-CA" dirty="0" err="1"/>
              <a:t>your</a:t>
            </a:r>
            <a:r>
              <a:rPr lang="fr-CA" dirty="0"/>
              <a:t> </a:t>
            </a:r>
            <a:r>
              <a:rPr lang="fr-CA" dirty="0" err="1"/>
              <a:t>skills</a:t>
            </a:r>
            <a:r>
              <a:rPr lang="fr-CA" dirty="0"/>
              <a:t> as an official, etc.</a:t>
            </a:r>
            <a:endParaRPr lang="fr-CA" dirty="0">
              <a:cs typeface="Calibri"/>
            </a:endParaRPr>
          </a:p>
          <a:p>
            <a:pPr marL="293522" indent="-293522">
              <a:buFontTx/>
              <a:buChar char="-"/>
            </a:pPr>
            <a:r>
              <a:rPr lang="fr-CA" dirty="0" err="1"/>
              <a:t>Assessment</a:t>
            </a:r>
            <a:r>
              <a:rPr lang="fr-CA" dirty="0"/>
              <a:t> </a:t>
            </a:r>
            <a:r>
              <a:rPr lang="fr-CA" dirty="0" err="1"/>
              <a:t>Coordinator</a:t>
            </a:r>
            <a:r>
              <a:rPr lang="fr-CA" dirty="0"/>
              <a:t> = Test Chair</a:t>
            </a:r>
            <a:endParaRPr lang="fr-CA" dirty="0">
              <a:cs typeface="Calibri"/>
            </a:endParaRPr>
          </a:p>
          <a:p>
            <a:pPr marL="293522" indent="-293522">
              <a:buFontTx/>
              <a:buChar char="-"/>
            </a:pPr>
            <a:r>
              <a:rPr lang="fr-CA" dirty="0" err="1"/>
              <a:t>Artistic</a:t>
            </a:r>
            <a:r>
              <a:rPr lang="fr-CA" dirty="0"/>
              <a:t> = </a:t>
            </a:r>
            <a:r>
              <a:rPr lang="fr-CA" dirty="0" err="1"/>
              <a:t>Interpretive</a:t>
            </a:r>
            <a:r>
              <a:rPr lang="fr-CA" dirty="0"/>
              <a:t> (</a:t>
            </a:r>
            <a:r>
              <a:rPr lang="fr-CA" dirty="0" err="1"/>
              <a:t>though</a:t>
            </a:r>
            <a:r>
              <a:rPr lang="fr-CA" dirty="0"/>
              <a:t> </a:t>
            </a:r>
            <a:r>
              <a:rPr lang="fr-CA" dirty="0" err="1"/>
              <a:t>they</a:t>
            </a:r>
            <a:r>
              <a:rPr lang="fr-CA" dirty="0"/>
              <a:t> </a:t>
            </a:r>
            <a:r>
              <a:rPr lang="fr-CA" dirty="0" err="1"/>
              <a:t>don’t</a:t>
            </a:r>
            <a:r>
              <a:rPr lang="fr-CA" dirty="0"/>
              <a:t> look the </a:t>
            </a:r>
            <a:r>
              <a:rPr lang="fr-CA" dirty="0" err="1"/>
              <a:t>same</a:t>
            </a:r>
            <a:r>
              <a:rPr lang="fr-CA" dirty="0"/>
              <a:t> </a:t>
            </a:r>
            <a:r>
              <a:rPr lang="fr-CA" dirty="0" err="1"/>
              <a:t>anymore</a:t>
            </a:r>
            <a:r>
              <a:rPr lang="fr-CA" dirty="0"/>
              <a:t>)</a:t>
            </a:r>
            <a:endParaRPr lang="fr-CA" dirty="0">
              <a:cs typeface="Calibri"/>
            </a:endParaRPr>
          </a:p>
          <a:p>
            <a:pPr marL="293522" indent="-293522">
              <a:buFontTx/>
              <a:buChar char="-"/>
            </a:pPr>
            <a:r>
              <a:rPr lang="fr-CA" dirty="0"/>
              <a:t>Resource Guide = Brand New or </a:t>
            </a:r>
            <a:r>
              <a:rPr lang="fr-CA" dirty="0" err="1"/>
              <a:t>revising</a:t>
            </a:r>
            <a:r>
              <a:rPr lang="fr-CA" dirty="0"/>
              <a:t> </a:t>
            </a: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termed</a:t>
            </a:r>
            <a:r>
              <a:rPr lang="fr-CA" dirty="0"/>
              <a:t> </a:t>
            </a:r>
            <a:r>
              <a:rPr lang="fr-CA" dirty="0" err="1"/>
              <a:t>Manuals</a:t>
            </a:r>
            <a:r>
              <a:rPr lang="fr-CA" dirty="0"/>
              <a:t>, guides, </a:t>
            </a:r>
            <a:r>
              <a:rPr lang="fr-CA" dirty="0" err="1"/>
              <a:t>resources</a:t>
            </a:r>
            <a:r>
              <a:rPr lang="fr-CA" dirty="0"/>
              <a:t>…</a:t>
            </a:r>
            <a:endParaRPr lang="fr-CA" dirty="0">
              <a:cs typeface="Calibri"/>
            </a:endParaRPr>
          </a:p>
          <a:p>
            <a:pPr marL="293522" indent="-293522">
              <a:buFontTx/>
              <a:buChar char="-"/>
            </a:pPr>
            <a:r>
              <a:rPr lang="fr-CA" dirty="0"/>
              <a:t>Materials Catalogue= </a:t>
            </a:r>
            <a:r>
              <a:rPr lang="fr-CA" dirty="0" err="1"/>
              <a:t>our</a:t>
            </a:r>
            <a:r>
              <a:rPr lang="fr-CA" dirty="0"/>
              <a:t> new page </a:t>
            </a:r>
            <a:r>
              <a:rPr lang="fr-CA" dirty="0" err="1"/>
              <a:t>where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can go to </a:t>
            </a:r>
            <a:r>
              <a:rPr lang="fr-CA" dirty="0" err="1"/>
              <a:t>get</a:t>
            </a:r>
            <a:r>
              <a:rPr lang="fr-CA" dirty="0"/>
              <a:t> program and </a:t>
            </a:r>
            <a:r>
              <a:rPr lang="fr-CA" dirty="0" err="1"/>
              <a:t>event</a:t>
            </a:r>
            <a:r>
              <a:rPr lang="fr-CA" dirty="0"/>
              <a:t> </a:t>
            </a:r>
            <a:r>
              <a:rPr lang="fr-CA" dirty="0" err="1"/>
              <a:t>related</a:t>
            </a:r>
            <a:r>
              <a:rPr lang="fr-CA" dirty="0"/>
              <a:t> </a:t>
            </a:r>
            <a:r>
              <a:rPr lang="fr-CA" dirty="0" err="1"/>
              <a:t>material</a:t>
            </a:r>
            <a:r>
              <a:rPr lang="fr-CA" dirty="0"/>
              <a:t> (For </a:t>
            </a:r>
            <a:r>
              <a:rPr lang="fr-CA" dirty="0" err="1"/>
              <a:t>officials</a:t>
            </a:r>
            <a:r>
              <a:rPr lang="fr-CA" dirty="0"/>
              <a:t>, </a:t>
            </a:r>
            <a:r>
              <a:rPr lang="fr-CA" dirty="0" err="1"/>
              <a:t>this</a:t>
            </a:r>
            <a:r>
              <a:rPr lang="fr-CA" dirty="0"/>
              <a:t> </a:t>
            </a:r>
            <a:r>
              <a:rPr lang="fr-CA" dirty="0" err="1"/>
              <a:t>means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resource</a:t>
            </a:r>
            <a:r>
              <a:rPr lang="fr-CA" dirty="0"/>
              <a:t> guide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mentioned</a:t>
            </a:r>
            <a:r>
              <a:rPr lang="fr-CA" dirty="0"/>
              <a:t> </a:t>
            </a:r>
            <a:r>
              <a:rPr lang="fr-CA" dirty="0" err="1"/>
              <a:t>before</a:t>
            </a:r>
            <a:r>
              <a:rPr lang="fr-CA" dirty="0"/>
              <a:t>, </a:t>
            </a:r>
            <a:r>
              <a:rPr lang="fr-CA" dirty="0" err="1"/>
              <a:t>officials</a:t>
            </a:r>
            <a:r>
              <a:rPr lang="fr-CA" dirty="0"/>
              <a:t> </a:t>
            </a:r>
            <a:r>
              <a:rPr lang="fr-CA" dirty="0" err="1"/>
              <a:t>sheets</a:t>
            </a:r>
            <a:r>
              <a:rPr lang="fr-CA" dirty="0"/>
              <a:t> </a:t>
            </a:r>
            <a:r>
              <a:rPr lang="fr-CA" dirty="0" err="1"/>
              <a:t>will</a:t>
            </a:r>
            <a:r>
              <a:rPr lang="fr-CA" dirty="0"/>
              <a:t> </a:t>
            </a:r>
            <a:r>
              <a:rPr lang="fr-CA" dirty="0" err="1"/>
              <a:t>soon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available</a:t>
            </a:r>
            <a:r>
              <a:rPr lang="fr-CA" dirty="0"/>
              <a:t> </a:t>
            </a:r>
            <a:r>
              <a:rPr lang="fr-CA" dirty="0" err="1"/>
              <a:t>here</a:t>
            </a:r>
            <a:r>
              <a:rPr lang="fr-CA" dirty="0"/>
              <a:t>…)</a:t>
            </a:r>
            <a:endParaRPr lang="fr-CA" dirty="0">
              <a:cs typeface="Calibri"/>
            </a:endParaRPr>
          </a:p>
          <a:p>
            <a:pPr marL="293522" indent="-293522">
              <a:buFontTx/>
              <a:buChar char="-"/>
            </a:pPr>
            <a:r>
              <a:rPr lang="fr-CA" dirty="0" err="1"/>
              <a:t>Qualified</a:t>
            </a:r>
            <a:r>
              <a:rPr lang="fr-CA" dirty="0"/>
              <a:t> Evaluator = </a:t>
            </a:r>
            <a:r>
              <a:rPr lang="fr-CA" dirty="0" err="1"/>
              <a:t>we</a:t>
            </a:r>
            <a:r>
              <a:rPr lang="fr-CA" dirty="0"/>
              <a:t> use to call </a:t>
            </a:r>
            <a:r>
              <a:rPr lang="fr-CA" dirty="0" err="1"/>
              <a:t>evaluators</a:t>
            </a:r>
            <a:r>
              <a:rPr lang="fr-CA" dirty="0"/>
              <a:t> by </a:t>
            </a:r>
            <a:r>
              <a:rPr lang="fr-CA" dirty="0" err="1"/>
              <a:t>which</a:t>
            </a:r>
            <a:r>
              <a:rPr lang="fr-CA" dirty="0"/>
              <a:t> </a:t>
            </a:r>
            <a:r>
              <a:rPr lang="fr-CA" dirty="0" err="1"/>
              <a:t>level</a:t>
            </a:r>
            <a:r>
              <a:rPr lang="fr-CA" dirty="0"/>
              <a:t> </a:t>
            </a:r>
            <a:r>
              <a:rPr lang="fr-CA" dirty="0" err="1"/>
              <a:t>they</a:t>
            </a:r>
            <a:r>
              <a:rPr lang="fr-CA" dirty="0"/>
              <a:t> </a:t>
            </a:r>
            <a:r>
              <a:rPr lang="fr-CA" dirty="0" err="1"/>
              <a:t>could</a:t>
            </a:r>
            <a:r>
              <a:rPr lang="fr-CA" dirty="0"/>
              <a:t> </a:t>
            </a:r>
            <a:r>
              <a:rPr lang="fr-CA" dirty="0" err="1"/>
              <a:t>evaluate</a:t>
            </a:r>
            <a:r>
              <a:rPr lang="fr-CA" dirty="0"/>
              <a:t> (JB, SB, SS, Gold), </a:t>
            </a:r>
            <a:r>
              <a:rPr lang="fr-CA" dirty="0" err="1"/>
              <a:t>now</a:t>
            </a:r>
            <a:r>
              <a:rPr lang="fr-CA" dirty="0"/>
              <a:t> </a:t>
            </a:r>
            <a:r>
              <a:rPr lang="fr-CA" dirty="0" err="1"/>
              <a:t>there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only</a:t>
            </a:r>
            <a:r>
              <a:rPr lang="fr-CA" dirty="0"/>
              <a:t> one qualification by discipline.</a:t>
            </a:r>
            <a:endParaRPr lang="fr-CA" dirty="0">
              <a:cs typeface="Calibri"/>
            </a:endParaRPr>
          </a:p>
          <a:p>
            <a:pPr marL="293522" indent="-293522">
              <a:buFontTx/>
              <a:buChar char="-"/>
            </a:pPr>
            <a:r>
              <a:rPr lang="fr-CA" dirty="0"/>
              <a:t>Simple Black = </a:t>
            </a:r>
            <a:r>
              <a:rPr lang="fr-CA" dirty="0" err="1"/>
              <a:t>eliminating</a:t>
            </a:r>
            <a:r>
              <a:rPr lang="fr-CA" dirty="0"/>
              <a:t> </a:t>
            </a:r>
            <a:r>
              <a:rPr lang="fr-CA" dirty="0" err="1"/>
              <a:t>artistic</a:t>
            </a:r>
            <a:r>
              <a:rPr lang="fr-CA" dirty="0"/>
              <a:t> costume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take</a:t>
            </a:r>
            <a:r>
              <a:rPr lang="fr-CA" dirty="0"/>
              <a:t> </a:t>
            </a:r>
            <a:r>
              <a:rPr lang="fr-CA" dirty="0" err="1"/>
              <a:t>away</a:t>
            </a:r>
            <a:r>
              <a:rPr lang="fr-CA" dirty="0"/>
              <a:t> </a:t>
            </a:r>
            <a:r>
              <a:rPr lang="fr-CA" dirty="0" err="1"/>
              <a:t>from</a:t>
            </a:r>
            <a:r>
              <a:rPr lang="fr-CA" dirty="0"/>
              <a:t> focus of </a:t>
            </a:r>
            <a:r>
              <a:rPr lang="fr-CA" dirty="0" err="1"/>
              <a:t>skater’s</a:t>
            </a:r>
            <a:r>
              <a:rPr lang="fr-CA" dirty="0"/>
              <a:t> </a:t>
            </a:r>
            <a:r>
              <a:rPr lang="fr-CA" dirty="0" err="1"/>
              <a:t>ability</a:t>
            </a:r>
            <a:r>
              <a:rPr lang="fr-CA" dirty="0"/>
              <a:t> to </a:t>
            </a:r>
            <a:r>
              <a:rPr lang="fr-CA" dirty="0" err="1"/>
              <a:t>interpret</a:t>
            </a:r>
            <a:r>
              <a:rPr lang="fr-CA" dirty="0"/>
              <a:t> the music (</a:t>
            </a:r>
            <a:r>
              <a:rPr lang="fr-CA" dirty="0" err="1"/>
              <a:t>only</a:t>
            </a:r>
            <a:r>
              <a:rPr lang="fr-CA" dirty="0"/>
              <a:t> in </a:t>
            </a:r>
            <a:r>
              <a:rPr lang="fr-CA" dirty="0" err="1"/>
              <a:t>Artistic</a:t>
            </a:r>
            <a:r>
              <a:rPr lang="fr-CA" dirty="0"/>
              <a:t> </a:t>
            </a:r>
            <a:r>
              <a:rPr lang="fr-CA" dirty="0" err="1"/>
              <a:t>Assessments</a:t>
            </a:r>
            <a:r>
              <a:rPr lang="fr-CA" dirty="0"/>
              <a:t>)</a:t>
            </a:r>
            <a:endParaRPr lang="fr-CA" dirty="0">
              <a:cs typeface="Calibri"/>
            </a:endParaRPr>
          </a:p>
          <a:p>
            <a:pPr marL="293522" indent="-293522">
              <a:buFontTx/>
              <a:buChar char="-"/>
            </a:pPr>
            <a:r>
              <a:rPr lang="fr-CA" dirty="0"/>
              <a:t>Skating </a:t>
            </a:r>
            <a:r>
              <a:rPr lang="fr-CA" dirty="0" err="1"/>
              <a:t>Exercises</a:t>
            </a:r>
            <a:r>
              <a:rPr lang="fr-CA" dirty="0"/>
              <a:t> = </a:t>
            </a:r>
            <a:r>
              <a:rPr lang="fr-CA" dirty="0" err="1"/>
              <a:t>Stroking</a:t>
            </a:r>
            <a:endParaRPr lang="fr-CA" dirty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82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LTD = Long </a:t>
            </a:r>
            <a:r>
              <a:rPr lang="fr-CA" dirty="0" err="1"/>
              <a:t>Term</a:t>
            </a:r>
            <a:r>
              <a:rPr lang="fr-CA" dirty="0"/>
              <a:t> Development (</a:t>
            </a:r>
            <a:r>
              <a:rPr lang="fr-CA" dirty="0" err="1"/>
              <a:t>formerly</a:t>
            </a:r>
            <a:r>
              <a:rPr lang="fr-CA" dirty="0"/>
              <a:t> LTAD)</a:t>
            </a:r>
            <a:br>
              <a:rPr lang="fr-CA" dirty="0"/>
            </a:br>
            <a:r>
              <a:rPr lang="fr-CA" dirty="0"/>
              <a:t>COD = Continuum of Development (3 stages; </a:t>
            </a:r>
            <a:r>
              <a:rPr lang="fr-CA" dirty="0" err="1"/>
              <a:t>Early</a:t>
            </a:r>
            <a:r>
              <a:rPr lang="fr-CA" dirty="0"/>
              <a:t>, </a:t>
            </a:r>
            <a:r>
              <a:rPr lang="fr-CA" dirty="0" err="1"/>
              <a:t>Moderate</a:t>
            </a:r>
            <a:r>
              <a:rPr lang="fr-CA" dirty="0"/>
              <a:t>, Advanced </a:t>
            </a:r>
            <a:r>
              <a:rPr lang="fr-CA" dirty="0" err="1"/>
              <a:t>with</a:t>
            </a:r>
            <a:r>
              <a:rPr lang="fr-CA" dirty="0"/>
              <a:t> an Entry and Exit Phase)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52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Launch date of STAR 6-Gold </a:t>
            </a:r>
            <a:r>
              <a:rPr lang="fr-CA" dirty="0" err="1"/>
              <a:t>September</a:t>
            </a:r>
            <a:r>
              <a:rPr lang="fr-CA" dirty="0"/>
              <a:t> 1 (hard date)</a:t>
            </a:r>
          </a:p>
          <a:p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1. </a:t>
            </a:r>
            <a:r>
              <a:rPr lang="fr-CA" dirty="0" err="1">
                <a:cs typeface="Calibri"/>
              </a:rPr>
              <a:t>Announce</a:t>
            </a:r>
            <a:r>
              <a:rPr lang="fr-CA" dirty="0">
                <a:cs typeface="Calibri"/>
              </a:rPr>
              <a:t> Introduction </a:t>
            </a:r>
            <a:r>
              <a:rPr lang="fr-CA" dirty="0" err="1">
                <a:cs typeface="Calibri"/>
              </a:rPr>
              <a:t>now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available</a:t>
            </a:r>
            <a:r>
              <a:rPr lang="fr-CA" dirty="0">
                <a:cs typeface="Calibri"/>
              </a:rPr>
              <a:t>....</a:t>
            </a:r>
            <a:r>
              <a:rPr lang="fr-CA" dirty="0" err="1">
                <a:cs typeface="Calibri"/>
              </a:rPr>
              <a:t>drum</a:t>
            </a:r>
            <a:r>
              <a:rPr lang="fr-CA" dirty="0">
                <a:cs typeface="Calibri"/>
              </a:rPr>
              <a:t> roll/</a:t>
            </a:r>
            <a:r>
              <a:rPr lang="fr-CA" dirty="0" err="1">
                <a:cs typeface="Calibri"/>
              </a:rPr>
              <a:t>applause</a:t>
            </a:r>
            <a:r>
              <a:rPr lang="fr-CA" dirty="0">
                <a:cs typeface="Calibri"/>
              </a:rPr>
              <a:t>!</a:t>
            </a:r>
          </a:p>
          <a:p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2. </a:t>
            </a:r>
            <a:r>
              <a:rPr lang="fr-CA" dirty="0" err="1">
                <a:cs typeface="Calibri"/>
              </a:rPr>
              <a:t>Take</a:t>
            </a:r>
            <a:r>
              <a:rPr lang="fr-CA" dirty="0">
                <a:cs typeface="Calibri"/>
              </a:rPr>
              <a:t> people to the e-learning site to show </a:t>
            </a:r>
            <a:r>
              <a:rPr lang="fr-CA" dirty="0" err="1">
                <a:cs typeface="Calibri"/>
              </a:rPr>
              <a:t>them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where</a:t>
            </a:r>
            <a:r>
              <a:rPr lang="fr-CA" dirty="0">
                <a:cs typeface="Calibri"/>
              </a:rPr>
              <a:t> to </a:t>
            </a:r>
            <a:r>
              <a:rPr lang="fr-CA" dirty="0" err="1">
                <a:cs typeface="Calibri"/>
              </a:rPr>
              <a:t>access</a:t>
            </a:r>
            <a:endParaRPr lang="fr-CA" dirty="0">
              <a:cs typeface="Calibri"/>
            </a:endParaRPr>
          </a:p>
          <a:p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3. Re: </a:t>
            </a:r>
            <a:r>
              <a:rPr lang="fr-CA" dirty="0" err="1">
                <a:cs typeface="Calibri"/>
              </a:rPr>
              <a:t>Other</a:t>
            </a:r>
            <a:r>
              <a:rPr lang="fr-CA" dirty="0">
                <a:cs typeface="Calibri"/>
              </a:rPr>
              <a:t> modules.....</a:t>
            </a:r>
            <a:r>
              <a:rPr lang="fr-CA" dirty="0" err="1">
                <a:cs typeface="Calibri"/>
              </a:rPr>
              <a:t>they</a:t>
            </a:r>
            <a:r>
              <a:rPr lang="fr-CA" dirty="0">
                <a:cs typeface="Calibri"/>
              </a:rPr>
              <a:t> are </a:t>
            </a:r>
            <a:r>
              <a:rPr lang="fr-CA" dirty="0" err="1">
                <a:cs typeface="Calibri"/>
              </a:rPr>
              <a:t>coming</a:t>
            </a:r>
            <a:r>
              <a:rPr lang="fr-CA" dirty="0">
                <a:cs typeface="Calibri"/>
              </a:rPr>
              <a:t>!  </a:t>
            </a:r>
            <a:r>
              <a:rPr lang="fr-CA" dirty="0" err="1">
                <a:cs typeface="Calibri"/>
              </a:rPr>
              <a:t>Skills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mostly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complete</a:t>
            </a:r>
            <a:endParaRPr lang="fr-CA" dirty="0">
              <a:cs typeface="Calibri"/>
            </a:endParaRPr>
          </a:p>
          <a:p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4. have </a:t>
            </a:r>
            <a:r>
              <a:rPr lang="fr-CA" dirty="0" err="1">
                <a:cs typeface="Calibri"/>
              </a:rPr>
              <a:t>decided</a:t>
            </a:r>
            <a:r>
              <a:rPr lang="fr-CA" dirty="0">
                <a:cs typeface="Calibri"/>
              </a:rPr>
              <a:t> to </a:t>
            </a:r>
            <a:r>
              <a:rPr lang="fr-CA" dirty="0" err="1">
                <a:cs typeface="Calibri"/>
              </a:rPr>
              <a:t>realease</a:t>
            </a:r>
            <a:r>
              <a:rPr lang="fr-CA" dirty="0">
                <a:cs typeface="Calibri"/>
              </a:rPr>
              <a:t> in </a:t>
            </a:r>
            <a:r>
              <a:rPr lang="fr-CA" dirty="0" err="1">
                <a:cs typeface="Calibri"/>
              </a:rPr>
              <a:t>this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order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because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Skills</a:t>
            </a:r>
            <a:r>
              <a:rPr lang="fr-CA" dirty="0">
                <a:cs typeface="Calibri"/>
              </a:rPr>
              <a:t> &amp; </a:t>
            </a:r>
            <a:r>
              <a:rPr lang="fr-CA" dirty="0" err="1">
                <a:cs typeface="Calibri"/>
              </a:rPr>
              <a:t>Artistic</a:t>
            </a:r>
            <a:r>
              <a:rPr lang="fr-CA" dirty="0">
                <a:cs typeface="Calibri"/>
              </a:rPr>
              <a:t> have the </a:t>
            </a:r>
            <a:r>
              <a:rPr lang="fr-CA" dirty="0" err="1">
                <a:cs typeface="Calibri"/>
              </a:rPr>
              <a:t>most</a:t>
            </a:r>
            <a:r>
              <a:rPr lang="fr-CA" dirty="0">
                <a:cs typeface="Calibri"/>
              </a:rPr>
              <a:t> content </a:t>
            </a:r>
            <a:r>
              <a:rPr lang="fr-CA" dirty="0" err="1">
                <a:cs typeface="Calibri"/>
              </a:rPr>
              <a:t>changing</a:t>
            </a:r>
            <a:r>
              <a:rPr lang="fr-CA" dirty="0">
                <a:cs typeface="Calibri"/>
              </a:rPr>
              <a:t>.</a:t>
            </a:r>
          </a:p>
          <a:p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5. For </a:t>
            </a:r>
            <a:r>
              <a:rPr lang="fr-CA" dirty="0" err="1">
                <a:cs typeface="Calibri"/>
              </a:rPr>
              <a:t>Freeskate</a:t>
            </a:r>
            <a:r>
              <a:rPr lang="fr-CA" dirty="0">
                <a:cs typeface="Calibri"/>
              </a:rPr>
              <a:t> and Dance.....continue </a:t>
            </a:r>
            <a:r>
              <a:rPr lang="fr-CA" dirty="0" err="1">
                <a:cs typeface="Calibri"/>
              </a:rPr>
              <a:t>teaching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freeskate</a:t>
            </a:r>
            <a:r>
              <a:rPr lang="fr-CA" dirty="0">
                <a:cs typeface="Calibri"/>
              </a:rPr>
              <a:t> and dance.... </a:t>
            </a:r>
            <a:r>
              <a:rPr lang="fr-CA" dirty="0" err="1">
                <a:cs typeface="Calibri"/>
              </a:rPr>
              <a:t>Status</a:t>
            </a:r>
            <a:r>
              <a:rPr lang="fr-CA" dirty="0">
                <a:cs typeface="Calibri"/>
              </a:rPr>
              <a:t> quo – </a:t>
            </a:r>
            <a:r>
              <a:rPr lang="fr-CA" dirty="0" err="1">
                <a:cs typeface="Calibri"/>
              </a:rPr>
              <a:t>keep</a:t>
            </a:r>
            <a:r>
              <a:rPr lang="fr-CA" dirty="0">
                <a:cs typeface="Calibri"/>
              </a:rPr>
              <a:t> on </a:t>
            </a:r>
            <a:r>
              <a:rPr lang="fr-CA" dirty="0" err="1">
                <a:cs typeface="Calibri"/>
              </a:rPr>
              <a:t>keepin</a:t>
            </a:r>
            <a:r>
              <a:rPr lang="fr-CA" dirty="0">
                <a:cs typeface="Calibri"/>
              </a:rPr>
              <a:t> on.  ..... </a:t>
            </a:r>
            <a:r>
              <a:rPr lang="fr-CA" dirty="0" err="1">
                <a:cs typeface="Calibri"/>
              </a:rPr>
              <a:t>teach</a:t>
            </a:r>
            <a:r>
              <a:rPr lang="fr-CA" dirty="0">
                <a:cs typeface="Calibri"/>
              </a:rPr>
              <a:t> an Axel … </a:t>
            </a:r>
            <a:r>
              <a:rPr lang="fr-CA" dirty="0" err="1">
                <a:cs typeface="Calibri"/>
              </a:rPr>
              <a:t>teach</a:t>
            </a:r>
            <a:r>
              <a:rPr lang="fr-CA" dirty="0">
                <a:cs typeface="Calibri"/>
              </a:rPr>
              <a:t> the Paso..... </a:t>
            </a:r>
            <a:r>
              <a:rPr lang="fr-CA" dirty="0" err="1">
                <a:cs typeface="Calibri"/>
              </a:rPr>
              <a:t>teach</a:t>
            </a:r>
            <a:r>
              <a:rPr lang="fr-CA" dirty="0">
                <a:cs typeface="Calibri"/>
              </a:rPr>
              <a:t> the combination spins.  </a:t>
            </a:r>
            <a:r>
              <a:rPr lang="fr-CA" dirty="0" err="1">
                <a:cs typeface="Calibri"/>
              </a:rPr>
              <a:t>These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will</a:t>
            </a:r>
            <a:r>
              <a:rPr lang="fr-CA" dirty="0">
                <a:cs typeface="Calibri"/>
              </a:rPr>
              <a:t> all </a:t>
            </a:r>
            <a:r>
              <a:rPr lang="fr-CA" dirty="0" err="1">
                <a:cs typeface="Calibri"/>
              </a:rPr>
              <a:t>be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included</a:t>
            </a:r>
            <a:r>
              <a:rPr lang="fr-CA" dirty="0">
                <a:cs typeface="Calibri"/>
              </a:rPr>
              <a:t> in the new structure.   </a:t>
            </a:r>
          </a:p>
          <a:p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Content </a:t>
            </a:r>
            <a:r>
              <a:rPr lang="fr-CA" dirty="0" err="1">
                <a:cs typeface="Calibri"/>
              </a:rPr>
              <a:t>is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coming</a:t>
            </a:r>
            <a:r>
              <a:rPr lang="fr-CA" dirty="0">
                <a:cs typeface="Calibri"/>
              </a:rPr>
              <a:t> to help </a:t>
            </a:r>
            <a:r>
              <a:rPr lang="fr-CA" dirty="0" err="1">
                <a:cs typeface="Calibri"/>
              </a:rPr>
              <a:t>you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with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this</a:t>
            </a:r>
            <a:r>
              <a:rPr lang="fr-CA" dirty="0">
                <a:cs typeface="Calibri"/>
              </a:rPr>
              <a:t> transition:</a:t>
            </a:r>
          </a:p>
          <a:p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How to </a:t>
            </a:r>
            <a:r>
              <a:rPr lang="fr-CA" dirty="0" err="1">
                <a:cs typeface="Calibri"/>
              </a:rPr>
              <a:t>learn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Cha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Cha</a:t>
            </a:r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Workshops </a:t>
            </a:r>
            <a:r>
              <a:rPr lang="fr-CA" dirty="0" err="1">
                <a:cs typeface="Calibri"/>
              </a:rPr>
              <a:t>happened</a:t>
            </a:r>
            <a:r>
              <a:rPr lang="fr-CA" dirty="0">
                <a:cs typeface="Calibri"/>
              </a:rPr>
              <a:t> on </a:t>
            </a:r>
            <a:r>
              <a:rPr lang="fr-CA" dirty="0" err="1">
                <a:cs typeface="Calibri"/>
              </a:rPr>
              <a:t>Artistic</a:t>
            </a:r>
            <a:r>
              <a:rPr lang="fr-CA" dirty="0">
                <a:cs typeface="Calibri"/>
              </a:rPr>
              <a:t> and Gold </a:t>
            </a:r>
            <a:r>
              <a:rPr lang="fr-CA" dirty="0" err="1">
                <a:cs typeface="Calibri"/>
              </a:rPr>
              <a:t>Rhythm</a:t>
            </a:r>
            <a:r>
              <a:rPr lang="fr-CA" dirty="0">
                <a:cs typeface="Calibri"/>
              </a:rPr>
              <a:t> Dance.   </a:t>
            </a:r>
          </a:p>
          <a:p>
            <a:endParaRPr lang="fr-CA" dirty="0"/>
          </a:p>
          <a:p>
            <a:r>
              <a:rPr lang="fr-CA" dirty="0" err="1"/>
              <a:t>Finally</a:t>
            </a:r>
            <a:r>
              <a:rPr lang="fr-CA" dirty="0"/>
              <a:t> – BIGGEST NEWS - for the first time </a:t>
            </a:r>
            <a:r>
              <a:rPr lang="fr-CA" dirty="0" err="1"/>
              <a:t>evaluators</a:t>
            </a:r>
            <a:r>
              <a:rPr lang="fr-CA" dirty="0"/>
              <a:t> and coaches </a:t>
            </a:r>
            <a:r>
              <a:rPr lang="fr-CA" dirty="0" err="1"/>
              <a:t>will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completing</a:t>
            </a:r>
            <a:r>
              <a:rPr lang="fr-CA" dirty="0"/>
              <a:t> the </a:t>
            </a:r>
            <a:r>
              <a:rPr lang="fr-CA" dirty="0" err="1"/>
              <a:t>same</a:t>
            </a:r>
            <a:r>
              <a:rPr lang="fr-CA" dirty="0"/>
              <a:t> training!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28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r>
              <a:rPr lang="fr-CA" dirty="0"/>
              <a:t>HOW CHART WITH CONTENT</a:t>
            </a:r>
            <a:endParaRPr lang="en-US" dirty="0"/>
          </a:p>
          <a:p>
            <a:endParaRPr lang="fr-CA" dirty="0"/>
          </a:p>
          <a:p>
            <a:r>
              <a:rPr lang="fr-CA" dirty="0" err="1"/>
              <a:t>Freeskate</a:t>
            </a:r>
            <a:r>
              <a:rPr lang="fr-CA" dirty="0"/>
              <a:t> PROGRAM content </a:t>
            </a:r>
            <a:r>
              <a:rPr lang="fr-CA" dirty="0" err="1"/>
              <a:t>will</a:t>
            </a:r>
            <a:r>
              <a:rPr lang="fr-CA" dirty="0"/>
              <a:t> match the </a:t>
            </a:r>
            <a:r>
              <a:rPr lang="fr-CA" dirty="0" err="1"/>
              <a:t>existing</a:t>
            </a:r>
            <a:r>
              <a:rPr lang="fr-CA" dirty="0"/>
              <a:t> STAR 6-Gold free skate content.  </a:t>
            </a:r>
            <a:r>
              <a:rPr lang="fr-CA" dirty="0" err="1"/>
              <a:t>Any</a:t>
            </a:r>
            <a:r>
              <a:rPr lang="fr-CA" dirty="0"/>
              <a:t> changes to </a:t>
            </a:r>
            <a:r>
              <a:rPr lang="fr-CA" dirty="0" err="1"/>
              <a:t>this</a:t>
            </a:r>
            <a:r>
              <a:rPr lang="fr-CA" dirty="0"/>
              <a:t> </a:t>
            </a:r>
            <a:r>
              <a:rPr lang="fr-CA" dirty="0" err="1"/>
              <a:t>will</a:t>
            </a:r>
            <a:r>
              <a:rPr lang="fr-CA" dirty="0"/>
              <a:t> </a:t>
            </a:r>
            <a:r>
              <a:rPr lang="fr-CA" dirty="0" err="1"/>
              <a:t>be</a:t>
            </a:r>
            <a:r>
              <a:rPr lang="fr-CA" dirty="0"/>
              <a:t> </a:t>
            </a:r>
            <a:r>
              <a:rPr lang="fr-CA" dirty="0" err="1"/>
              <a:t>reflected</a:t>
            </a:r>
            <a:r>
              <a:rPr lang="fr-CA" dirty="0"/>
              <a:t> on the test.   </a:t>
            </a:r>
            <a:endParaRPr lang="en-US" dirty="0"/>
          </a:p>
          <a:p>
            <a:r>
              <a:rPr lang="fr-CA" dirty="0" err="1"/>
              <a:t>Freeskate</a:t>
            </a:r>
            <a:r>
              <a:rPr lang="fr-CA" dirty="0"/>
              <a:t> ELEMENTS have been </a:t>
            </a:r>
            <a:r>
              <a:rPr lang="fr-CA" dirty="0" err="1"/>
              <a:t>communicated</a:t>
            </a:r>
            <a:r>
              <a:rPr lang="fr-CA" dirty="0"/>
              <a:t>...</a:t>
            </a:r>
            <a:r>
              <a:rPr lang="fr-CA" dirty="0" err="1"/>
              <a:t>consult</a:t>
            </a:r>
            <a:r>
              <a:rPr lang="fr-CA" dirty="0"/>
              <a:t> </a:t>
            </a:r>
            <a:r>
              <a:rPr lang="fr-CA" dirty="0" err="1"/>
              <a:t>Assessment</a:t>
            </a:r>
            <a:r>
              <a:rPr lang="fr-CA" dirty="0"/>
              <a:t> </a:t>
            </a:r>
            <a:r>
              <a:rPr lang="fr-CA" dirty="0" err="1"/>
              <a:t>Overview</a:t>
            </a:r>
            <a:r>
              <a:rPr lang="fr-CA" dirty="0"/>
              <a:t> </a:t>
            </a:r>
            <a:endParaRPr lang="en-US" dirty="0"/>
          </a:p>
          <a:p>
            <a:endParaRPr lang="fr-CA" dirty="0"/>
          </a:p>
          <a:p>
            <a:r>
              <a:rPr lang="fr-CA" dirty="0"/>
              <a:t>Dance – Creative </a:t>
            </a:r>
            <a:r>
              <a:rPr lang="fr-CA" dirty="0" err="1"/>
              <a:t>Dances</a:t>
            </a:r>
            <a:r>
              <a:rPr lang="fr-CA" dirty="0"/>
              <a:t> at </a:t>
            </a:r>
            <a:r>
              <a:rPr lang="fr-CA" dirty="0" err="1"/>
              <a:t>each</a:t>
            </a:r>
            <a:r>
              <a:rPr lang="fr-CA" dirty="0"/>
              <a:t> </a:t>
            </a:r>
            <a:r>
              <a:rPr lang="fr-CA" dirty="0" err="1"/>
              <a:t>level</a:t>
            </a:r>
            <a:r>
              <a:rPr lang="fr-CA" dirty="0"/>
              <a:t> no longer. </a:t>
            </a:r>
            <a:endParaRPr lang="en-US" dirty="0"/>
          </a:p>
          <a:p>
            <a:r>
              <a:rPr lang="fr-CA" dirty="0"/>
              <a:t>Dance </a:t>
            </a:r>
            <a:r>
              <a:rPr lang="fr-CA" dirty="0" err="1"/>
              <a:t>groupings</a:t>
            </a:r>
            <a:r>
              <a:rPr lang="fr-CA" dirty="0"/>
              <a:t> have </a:t>
            </a:r>
            <a:r>
              <a:rPr lang="fr-CA" dirty="0" err="1"/>
              <a:t>changed</a:t>
            </a:r>
            <a:r>
              <a:rPr lang="fr-CA" dirty="0"/>
              <a:t> </a:t>
            </a:r>
            <a:r>
              <a:rPr lang="fr-CA" dirty="0" err="1"/>
              <a:t>based</a:t>
            </a:r>
            <a:r>
              <a:rPr lang="fr-CA" dirty="0"/>
              <a:t> on feedback </a:t>
            </a:r>
            <a:r>
              <a:rPr lang="fr-CA" dirty="0" err="1"/>
              <a:t>from</a:t>
            </a:r>
            <a:r>
              <a:rPr lang="fr-CA" dirty="0"/>
              <a:t> dance coaches.  All </a:t>
            </a:r>
            <a:r>
              <a:rPr lang="fr-CA" dirty="0" err="1"/>
              <a:t>levels</a:t>
            </a:r>
            <a:r>
              <a:rPr lang="fr-CA" dirty="0"/>
              <a:t> have 3 </a:t>
            </a:r>
            <a:r>
              <a:rPr lang="fr-CA" dirty="0" err="1"/>
              <a:t>dances</a:t>
            </a:r>
            <a:r>
              <a:rPr lang="fr-CA" dirty="0"/>
              <a:t> – </a:t>
            </a:r>
            <a:r>
              <a:rPr lang="fr-CA" dirty="0" err="1"/>
              <a:t>consult</a:t>
            </a:r>
            <a:r>
              <a:rPr lang="fr-CA" dirty="0"/>
              <a:t> </a:t>
            </a:r>
            <a:r>
              <a:rPr lang="fr-CA" dirty="0" err="1"/>
              <a:t>Assessment</a:t>
            </a:r>
            <a:r>
              <a:rPr lang="fr-CA" dirty="0"/>
              <a:t> </a:t>
            </a:r>
            <a:r>
              <a:rPr lang="fr-CA" dirty="0" err="1"/>
              <a:t>Overview</a:t>
            </a:r>
            <a:endParaRPr lang="fr-CA" dirty="0"/>
          </a:p>
          <a:p>
            <a:endParaRPr lang="fr-CA" dirty="0"/>
          </a:p>
          <a:p>
            <a:endParaRPr lang="fr-CA" dirty="0"/>
          </a:p>
          <a:p>
            <a:r>
              <a:rPr lang="fr-CA" dirty="0" err="1"/>
              <a:t>Skills</a:t>
            </a:r>
            <a:r>
              <a:rPr lang="fr-CA" dirty="0"/>
              <a:t> - </a:t>
            </a:r>
            <a:r>
              <a:rPr lang="fr-CA" dirty="0" err="1"/>
              <a:t>Sneak</a:t>
            </a:r>
            <a:r>
              <a:rPr lang="fr-CA" dirty="0"/>
              <a:t> </a:t>
            </a:r>
            <a:r>
              <a:rPr lang="fr-CA" dirty="0" err="1"/>
              <a:t>peak</a:t>
            </a:r>
            <a:r>
              <a:rPr lang="fr-CA" dirty="0"/>
              <a:t> of </a:t>
            </a:r>
            <a:r>
              <a:rPr lang="fr-CA" dirty="0" err="1"/>
              <a:t>exercises</a:t>
            </a:r>
            <a:r>
              <a:rPr lang="fr-CA" dirty="0"/>
              <a:t> for </a:t>
            </a:r>
            <a:r>
              <a:rPr lang="fr-CA" dirty="0" err="1"/>
              <a:t>skills</a:t>
            </a:r>
            <a:r>
              <a:rPr lang="fr-CA" dirty="0"/>
              <a:t> are </a:t>
            </a:r>
            <a:r>
              <a:rPr lang="fr-CA" dirty="0" err="1"/>
              <a:t>already</a:t>
            </a:r>
            <a:r>
              <a:rPr lang="fr-CA" dirty="0"/>
              <a:t> </a:t>
            </a:r>
            <a:r>
              <a:rPr lang="fr-CA" dirty="0" err="1"/>
              <a:t>available</a:t>
            </a:r>
            <a:r>
              <a:rPr lang="fr-CA" dirty="0"/>
              <a:t>.  SHOW </a:t>
            </a:r>
            <a:r>
              <a:rPr lang="fr-CA" dirty="0" err="1"/>
              <a:t>them</a:t>
            </a:r>
            <a:r>
              <a:rPr lang="fr-CA" dirty="0"/>
              <a:t> the e-learning site.</a:t>
            </a:r>
            <a:endParaRPr lang="fr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88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r>
              <a:rPr lang="fr-CA" dirty="0"/>
              <a:t>Talk about rational: </a:t>
            </a:r>
            <a:r>
              <a:rPr lang="fr-CA" dirty="0" err="1"/>
              <a:t>why</a:t>
            </a:r>
            <a:r>
              <a:rPr lang="fr-CA" dirty="0"/>
              <a:t> </a:t>
            </a:r>
            <a:r>
              <a:rPr lang="fr-CA" dirty="0" err="1"/>
              <a:t>we</a:t>
            </a:r>
            <a:r>
              <a:rPr lang="fr-CA" dirty="0"/>
              <a:t> are </a:t>
            </a:r>
            <a:r>
              <a:rPr lang="fr-CA" dirty="0" err="1"/>
              <a:t>allowing</a:t>
            </a:r>
            <a:r>
              <a:rPr lang="fr-CA" dirty="0"/>
              <a:t> coaches to </a:t>
            </a:r>
            <a:r>
              <a:rPr lang="fr-CA" dirty="0" err="1"/>
              <a:t>assess</a:t>
            </a:r>
            <a:r>
              <a:rPr lang="fr-CA" dirty="0"/>
              <a:t> </a:t>
            </a:r>
            <a:r>
              <a:rPr lang="fr-CA" dirty="0" err="1"/>
              <a:t>skills</a:t>
            </a:r>
            <a:r>
              <a:rPr lang="fr-CA" dirty="0"/>
              <a:t>. </a:t>
            </a:r>
          </a:p>
          <a:p>
            <a:endParaRPr lang="fr-CA" dirty="0"/>
          </a:p>
          <a:p>
            <a:r>
              <a:rPr lang="fr-CA" dirty="0"/>
              <a:t>Need to </a:t>
            </a:r>
            <a:r>
              <a:rPr lang="fr-CA" dirty="0" err="1"/>
              <a:t>confirm</a:t>
            </a:r>
            <a:r>
              <a:rPr lang="fr-CA" dirty="0"/>
              <a:t> if the coach </a:t>
            </a:r>
            <a:r>
              <a:rPr lang="fr-CA" dirty="0" err="1"/>
              <a:t>assessor</a:t>
            </a:r>
            <a:r>
              <a:rPr lang="fr-CA" dirty="0"/>
              <a:t> </a:t>
            </a:r>
            <a:r>
              <a:rPr lang="fr-CA" dirty="0" err="1"/>
              <a:t>Mentored</a:t>
            </a:r>
            <a:r>
              <a:rPr lang="fr-CA" dirty="0"/>
              <a:t> </a:t>
            </a:r>
            <a:r>
              <a:rPr lang="fr-CA" dirty="0" err="1"/>
              <a:t>Assessment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staying</a:t>
            </a:r>
            <a:r>
              <a:rPr lang="fr-CA" dirty="0"/>
              <a:t> in the </a:t>
            </a:r>
            <a:r>
              <a:rPr lang="fr-CA" dirty="0" err="1"/>
              <a:t>pathway</a:t>
            </a:r>
            <a:endParaRPr lang="fr-CA" dirty="0"/>
          </a:p>
          <a:p>
            <a:endParaRPr lang="fr-CA" dirty="0"/>
          </a:p>
          <a:p>
            <a:r>
              <a:rPr lang="fr-CA" dirty="0"/>
              <a:t>AT notes: To </a:t>
            </a:r>
            <a:r>
              <a:rPr lang="fr-CA" dirty="0" err="1"/>
              <a:t>be</a:t>
            </a:r>
            <a:r>
              <a:rPr lang="fr-CA" dirty="0"/>
              <a:t> a coach </a:t>
            </a:r>
            <a:r>
              <a:rPr lang="fr-CA" dirty="0" err="1"/>
              <a:t>assessor</a:t>
            </a:r>
            <a:r>
              <a:rPr lang="fr-CA" dirty="0"/>
              <a:t> in STAR 6-Gold, </a:t>
            </a:r>
            <a:r>
              <a:rPr lang="fr-CA" dirty="0" err="1"/>
              <a:t>need</a:t>
            </a:r>
            <a:r>
              <a:rPr lang="fr-CA" dirty="0"/>
              <a:t> to </a:t>
            </a:r>
            <a:r>
              <a:rPr lang="fr-CA" dirty="0" err="1"/>
              <a:t>also</a:t>
            </a:r>
            <a:r>
              <a:rPr lang="fr-CA" dirty="0"/>
              <a:t> have </a:t>
            </a:r>
            <a:r>
              <a:rPr lang="fr-CA" dirty="0" err="1"/>
              <a:t>completed</a:t>
            </a:r>
            <a:r>
              <a:rPr lang="fr-CA" dirty="0"/>
              <a:t> STAR 1-5 coach </a:t>
            </a:r>
            <a:r>
              <a:rPr lang="fr-CA" dirty="0" err="1"/>
              <a:t>assessor</a:t>
            </a:r>
            <a:r>
              <a:rPr lang="fr-CA" dirty="0"/>
              <a:t> training. And YES </a:t>
            </a:r>
            <a:r>
              <a:rPr lang="fr-CA" dirty="0" err="1"/>
              <a:t>mentored</a:t>
            </a:r>
            <a:r>
              <a:rPr lang="fr-CA" dirty="0"/>
              <a:t> </a:t>
            </a:r>
            <a:r>
              <a:rPr lang="fr-CA" dirty="0" err="1"/>
              <a:t>assessment</a:t>
            </a:r>
            <a:r>
              <a:rPr lang="fr-CA" dirty="0"/>
              <a:t> </a:t>
            </a:r>
            <a:r>
              <a:rPr lang="fr-CA" dirty="0" err="1"/>
              <a:t>will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staying</a:t>
            </a:r>
            <a:r>
              <a:rPr lang="fr-CA" dirty="0"/>
              <a:t>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8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Rule of </a:t>
            </a:r>
            <a:r>
              <a:rPr lang="fr-CA" dirty="0" err="1"/>
              <a:t>Thumb</a:t>
            </a:r>
            <a:r>
              <a:rPr lang="fr-CA" dirty="0"/>
              <a:t> : if a </a:t>
            </a:r>
            <a:r>
              <a:rPr lang="fr-CA" dirty="0" err="1"/>
              <a:t>current</a:t>
            </a:r>
            <a:r>
              <a:rPr lang="fr-CA" dirty="0"/>
              <a:t> </a:t>
            </a:r>
            <a:r>
              <a:rPr lang="fr-CA" dirty="0" err="1"/>
              <a:t>evaluator</a:t>
            </a:r>
            <a:r>
              <a:rPr lang="fr-CA" dirty="0"/>
              <a:t> has ZERO qualifications at the Senior </a:t>
            </a:r>
            <a:r>
              <a:rPr lang="fr-CA" dirty="0" err="1"/>
              <a:t>Silver</a:t>
            </a:r>
            <a:r>
              <a:rPr lang="fr-CA" dirty="0"/>
              <a:t> or Gold </a:t>
            </a:r>
            <a:r>
              <a:rPr lang="fr-CA" dirty="0" err="1"/>
              <a:t>level</a:t>
            </a:r>
            <a:r>
              <a:rPr lang="fr-CA" dirty="0"/>
              <a:t>, </a:t>
            </a:r>
            <a:r>
              <a:rPr lang="fr-CA" dirty="0" err="1"/>
              <a:t>then</a:t>
            </a:r>
            <a:r>
              <a:rPr lang="fr-CA" dirty="0"/>
              <a:t> </a:t>
            </a:r>
            <a:r>
              <a:rPr lang="fr-CA" dirty="0" err="1"/>
              <a:t>they</a:t>
            </a:r>
            <a:r>
              <a:rPr lang="fr-CA" dirty="0"/>
              <a:t> </a:t>
            </a:r>
            <a:r>
              <a:rPr lang="fr-CA" dirty="0" err="1"/>
              <a:t>will</a:t>
            </a:r>
            <a:r>
              <a:rPr lang="fr-CA" dirty="0"/>
              <a:t> </a:t>
            </a:r>
            <a:r>
              <a:rPr lang="fr-CA" dirty="0" err="1"/>
              <a:t>need</a:t>
            </a:r>
            <a:r>
              <a:rPr lang="fr-CA" dirty="0"/>
              <a:t> to </a:t>
            </a:r>
            <a:r>
              <a:rPr lang="fr-CA" dirty="0" err="1"/>
              <a:t>complete</a:t>
            </a:r>
            <a:r>
              <a:rPr lang="fr-CA" dirty="0"/>
              <a:t> a </a:t>
            </a:r>
            <a:r>
              <a:rPr lang="fr-CA" dirty="0" err="1"/>
              <a:t>mentored</a:t>
            </a:r>
            <a:r>
              <a:rPr lang="fr-CA" dirty="0"/>
              <a:t> </a:t>
            </a:r>
            <a:r>
              <a:rPr lang="fr-CA" dirty="0" err="1"/>
              <a:t>assessment</a:t>
            </a:r>
            <a:r>
              <a:rPr lang="fr-CA" dirty="0"/>
              <a:t>.</a:t>
            </a: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93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pPr>
              <a:defRPr/>
            </a:pPr>
            <a:r>
              <a:rPr lang="fr-CA" dirty="0" err="1">
                <a:cs typeface="Calibri"/>
              </a:rPr>
              <a:t>Review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different</a:t>
            </a:r>
            <a:r>
              <a:rPr lang="fr-CA" dirty="0">
                <a:cs typeface="Calibri"/>
              </a:rPr>
              <a:t> formats for </a:t>
            </a:r>
            <a:r>
              <a:rPr lang="fr-CA" dirty="0" err="1">
                <a:cs typeface="Calibri"/>
              </a:rPr>
              <a:t>assessments</a:t>
            </a:r>
            <a:r>
              <a:rPr lang="fr-CA" dirty="0">
                <a:cs typeface="Calibri"/>
              </a:rPr>
              <a:t>.  </a:t>
            </a:r>
            <a:endParaRPr lang="fr-CA" dirty="0"/>
          </a:p>
          <a:p>
            <a:pPr>
              <a:defRPr/>
            </a:pPr>
            <a:r>
              <a:rPr lang="fr-CA" dirty="0"/>
              <a:t> </a:t>
            </a:r>
          </a:p>
          <a:p>
            <a:pPr>
              <a:defRPr/>
            </a:pPr>
            <a:endParaRPr lang="fr-CA" dirty="0"/>
          </a:p>
          <a:p>
            <a:pPr defTabSz="782726">
              <a:defRPr/>
            </a:pPr>
            <a:r>
              <a:rPr lang="fr-CA" dirty="0"/>
              <a:t>Re-</a:t>
            </a:r>
            <a:r>
              <a:rPr lang="fr-CA" dirty="0" err="1"/>
              <a:t>visit</a:t>
            </a:r>
            <a:r>
              <a:rPr lang="fr-CA" dirty="0"/>
              <a:t> single panel, double and multiple; </a:t>
            </a: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they</a:t>
            </a:r>
            <a:r>
              <a:rPr lang="fr-CA" dirty="0"/>
              <a:t> look like, </a:t>
            </a: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they</a:t>
            </a:r>
            <a:r>
              <a:rPr lang="fr-CA" dirty="0"/>
              <a:t> are</a:t>
            </a:r>
            <a:endParaRPr lang="fr-CA" dirty="0">
              <a:cs typeface="Calibri"/>
            </a:endParaRPr>
          </a:p>
          <a:p>
            <a:pPr>
              <a:defRPr/>
            </a:pPr>
            <a:r>
              <a:rPr lang="fr-CA" dirty="0" err="1"/>
              <a:t>Discuss</a:t>
            </a:r>
            <a:r>
              <a:rPr lang="fr-CA" dirty="0"/>
              <a:t> </a:t>
            </a:r>
            <a:r>
              <a:rPr lang="fr-CA" dirty="0" err="1"/>
              <a:t>assessing</a:t>
            </a:r>
            <a:r>
              <a:rPr lang="fr-CA" dirty="0"/>
              <a:t> on session and </a:t>
            </a:r>
            <a:r>
              <a:rPr lang="fr-CA" dirty="0" err="1"/>
              <a:t>definition</a:t>
            </a:r>
            <a:r>
              <a:rPr lang="fr-CA" dirty="0"/>
              <a:t> of </a:t>
            </a:r>
            <a:r>
              <a:rPr lang="fr-CA" dirty="0" err="1"/>
              <a:t>clear</a:t>
            </a:r>
            <a:r>
              <a:rPr lang="fr-CA" dirty="0"/>
              <a:t> </a:t>
            </a:r>
            <a:r>
              <a:rPr lang="fr-CA" dirty="0" err="1"/>
              <a:t>ice</a:t>
            </a:r>
            <a:r>
              <a:rPr lang="fr-CA" dirty="0"/>
              <a:t>. </a:t>
            </a:r>
          </a:p>
          <a:p>
            <a:pPr defTabSz="782726">
              <a:defRPr/>
            </a:pPr>
            <a:endParaRPr lang="fr-CA" dirty="0">
              <a:cs typeface="Calibri"/>
            </a:endParaRPr>
          </a:p>
          <a:p>
            <a:pPr>
              <a:defRPr/>
            </a:pPr>
            <a:r>
              <a:rPr lang="fr-CA" dirty="0" err="1">
                <a:cs typeface="Calibri"/>
              </a:rPr>
              <a:t>Discuss</a:t>
            </a:r>
            <a:r>
              <a:rPr lang="fr-CA" dirty="0">
                <a:cs typeface="Calibri"/>
              </a:rPr>
              <a:t> </a:t>
            </a:r>
            <a:r>
              <a:rPr lang="fr-CA" dirty="0" err="1">
                <a:cs typeface="Calibri"/>
              </a:rPr>
              <a:t>assessments</a:t>
            </a:r>
            <a:r>
              <a:rPr lang="fr-CA" dirty="0">
                <a:cs typeface="Calibri"/>
              </a:rPr>
              <a:t> as part of </a:t>
            </a:r>
            <a:r>
              <a:rPr lang="fr-CA" dirty="0" err="1">
                <a:cs typeface="Calibri"/>
              </a:rPr>
              <a:t>competition</a:t>
            </a:r>
            <a:r>
              <a:rPr lang="fr-CA" dirty="0">
                <a:cs typeface="Calibri"/>
              </a:rPr>
              <a:t> – Brett</a:t>
            </a:r>
          </a:p>
          <a:p>
            <a:pPr>
              <a:defRPr/>
            </a:pPr>
            <a:endParaRPr lang="fr-CA" dirty="0">
              <a:cs typeface="Calibri"/>
            </a:endParaRPr>
          </a:p>
          <a:p>
            <a:pPr>
              <a:defRPr/>
            </a:pPr>
            <a:endParaRPr lang="fr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9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hyperlink" Target="http://www.skatecanada.ca/e-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16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ECE84-393A-4268-B75F-F7BE31F215E1}"/>
              </a:ext>
            </a:extLst>
          </p:cNvPr>
          <p:cNvSpPr txBox="1">
            <a:spLocks/>
          </p:cNvSpPr>
          <p:nvPr/>
        </p:nvSpPr>
        <p:spPr>
          <a:xfrm>
            <a:off x="615142" y="974848"/>
            <a:ext cx="7913716" cy="17950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800000"/>
                </a:solidFill>
              </a:rPr>
              <a:t>STAR 6-Gold Evaluator/Coach Assessor Energizer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D50679-70E1-4973-A6E3-B3AA57AEC788}"/>
              </a:ext>
            </a:extLst>
          </p:cNvPr>
          <p:cNvSpPr txBox="1">
            <a:spLocks/>
          </p:cNvSpPr>
          <p:nvPr/>
        </p:nvSpPr>
        <p:spPr>
          <a:xfrm>
            <a:off x="615142" y="3151094"/>
            <a:ext cx="7913716" cy="69113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Reaghan Fawcett &amp; Brett Hines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849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40D734-32D9-4E34-B234-08B9FC6F7811}"/>
              </a:ext>
            </a:extLst>
          </p:cNvPr>
          <p:cNvSpPr/>
          <p:nvPr/>
        </p:nvSpPr>
        <p:spPr>
          <a:xfrm>
            <a:off x="5170555" y="3584448"/>
            <a:ext cx="3973445" cy="1559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Continuum of Development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2400" y="1158007"/>
            <a:ext cx="7620000" cy="36100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SzPct val="125000"/>
              <a:buFont typeface="Arial"/>
              <a:buBlip>
                <a:blip r:embed="rId5"/>
              </a:buBlip>
            </a:pPr>
            <a:r>
              <a:rPr lang="en-US" sz="1800"/>
              <a:t>STAR 6-Gold – Closer Look</a:t>
            </a:r>
          </a:p>
          <a:p>
            <a:pPr marL="0" indent="0">
              <a:buSzPct val="125000"/>
              <a:buNone/>
            </a:pPr>
            <a:endParaRPr lang="en-US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6A8EF-8CDB-47A4-AD84-B5F5FDD8B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746" y="781456"/>
            <a:ext cx="5113432" cy="431850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667DE93-177C-4F4E-BF16-E1CA602751EE}"/>
              </a:ext>
            </a:extLst>
          </p:cNvPr>
          <p:cNvSpPr/>
          <p:nvPr/>
        </p:nvSpPr>
        <p:spPr>
          <a:xfrm rot="10800000" flipH="1">
            <a:off x="5637475" y="2789019"/>
            <a:ext cx="507379" cy="520925"/>
          </a:xfrm>
          <a:prstGeom prst="rightArrow">
            <a:avLst>
              <a:gd name="adj1" fmla="val 50000"/>
              <a:gd name="adj2" fmla="val 5516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83C86EA-A9A2-45D4-95D4-D833F7279959}"/>
              </a:ext>
            </a:extLst>
          </p:cNvPr>
          <p:cNvSpPr/>
          <p:nvPr/>
        </p:nvSpPr>
        <p:spPr>
          <a:xfrm rot="10800000" flipH="1">
            <a:off x="4538409" y="3266889"/>
            <a:ext cx="971244" cy="1637961"/>
          </a:xfrm>
          <a:prstGeom prst="rightArrow">
            <a:avLst>
              <a:gd name="adj1" fmla="val 43432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D4C4F-15EE-4613-9090-47BA874487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812"/>
          <a:stretch/>
        </p:blipFill>
        <p:spPr>
          <a:xfrm>
            <a:off x="240990" y="2414016"/>
            <a:ext cx="4145426" cy="2490834"/>
          </a:xfrm>
          <a:prstGeom prst="rect">
            <a:avLst/>
          </a:prstGeom>
          <a:ln w="41275">
            <a:solidFill>
              <a:schemeClr val="accent3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428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Activity 1: Assessment Sheets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138844" y="1127294"/>
            <a:ext cx="7572670" cy="36100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SzPct val="125000"/>
              <a:buFont typeface="Arial"/>
              <a:buBlip>
                <a:blip r:embed="rId5"/>
              </a:buBlip>
            </a:pPr>
            <a:r>
              <a:rPr lang="en-US" sz="1800"/>
              <a:t>With your table</a:t>
            </a:r>
          </a:p>
          <a:p>
            <a:pPr marL="171450" indent="-171450">
              <a:buSzPct val="125000"/>
              <a:buFont typeface="Arial"/>
              <a:buBlip>
                <a:blip r:embed="rId5"/>
              </a:buBlip>
            </a:pPr>
            <a:r>
              <a:rPr lang="en-US" sz="1800"/>
              <a:t>Review the assessments sheets you have been given</a:t>
            </a:r>
          </a:p>
          <a:p>
            <a:pPr marL="171450" indent="-171450">
              <a:buSzPct val="125000"/>
              <a:buBlip>
                <a:blip r:embed="rId5"/>
              </a:buBlip>
            </a:pPr>
            <a:r>
              <a:rPr lang="en-US" sz="1800"/>
              <a:t>List 3 similarities and 3 differences that you see between the new assessment sheets and the existing test sheets.</a:t>
            </a:r>
          </a:p>
          <a:p>
            <a:pPr marL="171450" indent="-171450">
              <a:buSzPct val="125000"/>
              <a:buFont typeface="Arial"/>
              <a:buBlip>
                <a:blip r:embed="rId5"/>
              </a:buBlip>
            </a:pPr>
            <a:endParaRPr lang="en-US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4A2E1-94FA-41FC-9852-2373A3659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01" y="3433370"/>
            <a:ext cx="1669923" cy="1549568"/>
          </a:xfrm>
          <a:prstGeom prst="rect">
            <a:avLst/>
          </a:prstGeom>
        </p:spPr>
      </p:pic>
      <p:pic>
        <p:nvPicPr>
          <p:cNvPr id="1028" name="Picture 4" descr="Image result for differences and similarities clipart">
            <a:extLst>
              <a:ext uri="{FF2B5EF4-FFF2-40B4-BE49-F238E27FC236}">
                <a16:creationId xmlns:a16="http://schemas.microsoft.com/office/drawing/2014/main" id="{C6AA039A-9A7E-46A0-87ED-F254B00BE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64" y="3131085"/>
            <a:ext cx="3369564" cy="177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217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8EEB4-4A37-4B08-BD53-F1C1F39CD99D}"/>
              </a:ext>
            </a:extLst>
          </p:cNvPr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Activity 1: Assessment Sheets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C6C59-ED4A-4996-83C7-D4FDE64FCDA6}"/>
              </a:ext>
            </a:extLst>
          </p:cNvPr>
          <p:cNvSpPr txBox="1">
            <a:spLocks/>
          </p:cNvSpPr>
          <p:nvPr/>
        </p:nvSpPr>
        <p:spPr>
          <a:xfrm>
            <a:off x="1138844" y="807254"/>
            <a:ext cx="6167212" cy="36100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SzPct val="125000"/>
              <a:buFont typeface="Arial"/>
              <a:buBlip>
                <a:blip r:embed="rId4"/>
              </a:buBlip>
            </a:pPr>
            <a:r>
              <a:rPr lang="en-US" sz="2400"/>
              <a:t>Advantages of the assessment sheet:</a:t>
            </a:r>
          </a:p>
          <a:p>
            <a:pPr marL="571500" lvl="1" indent="-171450">
              <a:buSzPct val="125000"/>
              <a:buBlip>
                <a:blip r:embed="rId4"/>
              </a:buBlip>
            </a:pPr>
            <a:r>
              <a:rPr lang="en-US" sz="1800"/>
              <a:t>Pass with </a:t>
            </a:r>
            <a:r>
              <a:rPr lang="en-US" sz="1800" err="1"/>
              <a:t>Honours</a:t>
            </a:r>
            <a:endParaRPr lang="en-US" sz="1800"/>
          </a:p>
          <a:p>
            <a:pPr marL="571500" lvl="1" indent="-171450">
              <a:buSzPct val="125000"/>
              <a:buBlip>
                <a:blip r:embed="rId4"/>
              </a:buBlip>
            </a:pPr>
            <a:r>
              <a:rPr lang="en-US" sz="1800"/>
              <a:t>Assessment Criteria</a:t>
            </a:r>
          </a:p>
          <a:p>
            <a:pPr marL="571500" lvl="1" indent="-171450">
              <a:buSzPct val="125000"/>
              <a:buBlip>
                <a:blip r:embed="rId4"/>
              </a:buBlip>
            </a:pPr>
            <a:r>
              <a:rPr lang="en-US" sz="1800"/>
              <a:t>Continuum of Development</a:t>
            </a:r>
            <a:endParaRPr lang="en-US" sz="2400"/>
          </a:p>
          <a:p>
            <a:pPr marL="171450" indent="-171450">
              <a:buSzPct val="125000"/>
              <a:buFont typeface="Arial"/>
              <a:buBlip>
                <a:blip r:embed="rId4"/>
              </a:buBlip>
            </a:pP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9DA69-4EA9-4508-A3AD-B255600714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00"/>
          <a:stretch/>
        </p:blipFill>
        <p:spPr>
          <a:xfrm>
            <a:off x="157905" y="2467668"/>
            <a:ext cx="4153136" cy="256089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BF1FB-A26C-4316-9FC4-265980BFE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967" y="3275937"/>
            <a:ext cx="5055984" cy="144698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914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F476-9939-4B1E-9D05-E6885E1B20E6}"/>
              </a:ext>
            </a:extLst>
          </p:cNvPr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Complexity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57C12-DDC9-4E2F-9216-A9681D84C5E8}"/>
              </a:ext>
            </a:extLst>
          </p:cNvPr>
          <p:cNvSpPr txBox="1">
            <a:spLocks/>
          </p:cNvSpPr>
          <p:nvPr/>
        </p:nvSpPr>
        <p:spPr>
          <a:xfrm>
            <a:off x="1138844" y="1090718"/>
            <a:ext cx="7523242" cy="36100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SzPct val="125000"/>
              <a:buFont typeface="Arial"/>
              <a:buBlip>
                <a:blip r:embed="rId4"/>
              </a:buBlip>
            </a:pPr>
            <a:r>
              <a:rPr lang="en-US" sz="2400"/>
              <a:t>Skills are introduced earlier:</a:t>
            </a:r>
          </a:p>
          <a:p>
            <a:pPr marL="571500" lvl="1" indent="-171450">
              <a:buSzPct val="125000"/>
              <a:buBlip>
                <a:blip r:embed="rId4"/>
              </a:buBlip>
            </a:pPr>
            <a:r>
              <a:rPr lang="en-US" sz="2000"/>
              <a:t>Facilitates mastery of skill as skater moves through STAR levels</a:t>
            </a:r>
          </a:p>
          <a:p>
            <a:pPr marL="571500" lvl="1" indent="-171450">
              <a:buSzPct val="125000"/>
              <a:buBlip>
                <a:blip r:embed="rId4"/>
              </a:buBlip>
            </a:pPr>
            <a:r>
              <a:rPr lang="en-US" sz="2000"/>
              <a:t>Allows skaters to have skills </a:t>
            </a:r>
            <a:r>
              <a:rPr lang="en-US" sz="2000" i="1"/>
              <a:t>in development </a:t>
            </a:r>
            <a:r>
              <a:rPr lang="en-US" sz="2000"/>
              <a:t>assessed</a:t>
            </a:r>
          </a:p>
          <a:p>
            <a:pPr marL="571500" lvl="1" indent="-171450">
              <a:buSzPct val="125000"/>
              <a:buBlip>
                <a:blip r:embed="rId4"/>
              </a:buBlip>
            </a:pPr>
            <a:r>
              <a:rPr lang="en-US" sz="2000"/>
              <a:t>Allows Evaluators to understand continuum of development as it applies to skill development</a:t>
            </a:r>
          </a:p>
          <a:p>
            <a:pPr marL="171450" indent="-171450">
              <a:buSzPct val="125000"/>
              <a:buFont typeface="Arial"/>
              <a:buBlip>
                <a:blip r:embed="rId4"/>
              </a:buBlip>
            </a:pPr>
            <a:endParaRPr 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77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F476-9939-4B1E-9D05-E6885E1B20E6}"/>
              </a:ext>
            </a:extLst>
          </p:cNvPr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Example of Complexity Progression</a:t>
            </a:r>
          </a:p>
        </p:txBody>
      </p:sp>
      <p:pic>
        <p:nvPicPr>
          <p:cNvPr id="4" name="Rockers, Rocker 3s and Skills exercise bilingual (1)">
            <a:hlinkClick r:id="" action="ppaction://media"/>
            <a:extLst>
              <a:ext uri="{FF2B5EF4-FFF2-40B4-BE49-F238E27FC236}">
                <a16:creationId xmlns:a16="http://schemas.microsoft.com/office/drawing/2014/main" id="{89BF0BA4-C0A4-4CC9-BF19-BCF8D51F433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1660" y="851700"/>
            <a:ext cx="7029978" cy="3954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19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Resources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371600" y="1158007"/>
            <a:ext cx="6400800" cy="361001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25000"/>
              <a:buNone/>
            </a:pPr>
            <a:r>
              <a:rPr lang="en-US" sz="4600" b="1"/>
              <a:t>Where to go for more information?</a:t>
            </a:r>
            <a:endParaRPr lang="en-US" sz="4600"/>
          </a:p>
          <a:p>
            <a:pPr marL="0" indent="0">
              <a:buSzPct val="125000"/>
              <a:buNone/>
            </a:pPr>
            <a:endParaRPr lang="en-US" sz="2000"/>
          </a:p>
          <a:p>
            <a:pPr marL="171450" indent="-171450">
              <a:buSzPct val="125000"/>
              <a:buFont typeface="Arial"/>
              <a:buBlip>
                <a:blip r:embed="rId5"/>
              </a:buBlip>
            </a:pPr>
            <a:r>
              <a:rPr lang="en-US" sz="3400">
                <a:hlinkClick r:id="rId6"/>
              </a:rPr>
              <a:t>www.skatecanada.ca/e-learning</a:t>
            </a:r>
            <a:endParaRPr lang="en-US" sz="3400"/>
          </a:p>
          <a:p>
            <a:pPr marL="571500" lvl="1" indent="-171450">
              <a:buSzPct val="125000"/>
              <a:buBlip>
                <a:blip r:embed="rId5"/>
              </a:buBlip>
            </a:pPr>
            <a:r>
              <a:rPr lang="en-US" sz="3100"/>
              <a:t>On-line training courses</a:t>
            </a:r>
          </a:p>
          <a:p>
            <a:pPr marL="171450" indent="-171450">
              <a:buSzPct val="125000"/>
              <a:buBlip>
                <a:blip r:embed="rId5"/>
              </a:buBlip>
            </a:pPr>
            <a:r>
              <a:rPr lang="en-US" sz="3800"/>
              <a:t>Info Centre</a:t>
            </a:r>
          </a:p>
          <a:p>
            <a:pPr marL="571500" lvl="1" indent="-171450">
              <a:buSzPct val="125000"/>
              <a:buBlip>
                <a:blip r:embed="rId5"/>
              </a:buBlip>
            </a:pPr>
            <a:r>
              <a:rPr lang="en-CA" sz="3100"/>
              <a:t>STAR 6 – Gold Resource Guide</a:t>
            </a:r>
          </a:p>
          <a:p>
            <a:pPr marL="571500" lvl="1" indent="-171450">
              <a:buSzPct val="125000"/>
              <a:buBlip>
                <a:blip r:embed="rId5"/>
              </a:buBlip>
            </a:pPr>
            <a:r>
              <a:rPr lang="en-CA" sz="3100"/>
              <a:t>STAR 6 -Gold Standards Videos </a:t>
            </a:r>
          </a:p>
          <a:p>
            <a:pPr marL="571500" lvl="1" indent="-171450">
              <a:buSzPct val="125000"/>
              <a:buBlip>
                <a:blip r:embed="rId5"/>
              </a:buBlip>
            </a:pPr>
            <a:r>
              <a:rPr lang="en-CA" sz="3100"/>
              <a:t>STAR 6- Gold Assessment Sheets</a:t>
            </a:r>
          </a:p>
          <a:p>
            <a:pPr marL="571500" lvl="1" indent="-171450">
              <a:buSzPct val="125000"/>
              <a:buBlip>
                <a:blip r:embed="rId5"/>
              </a:buBlip>
            </a:pPr>
            <a:r>
              <a:rPr lang="en-CA" sz="3100"/>
              <a:t>Dance Patterns</a:t>
            </a:r>
          </a:p>
          <a:p>
            <a:pPr marL="571500" lvl="1" indent="-171450">
              <a:buSzPct val="125000"/>
              <a:buBlip>
                <a:blip r:embed="rId5"/>
              </a:buBlip>
            </a:pPr>
            <a:r>
              <a:rPr lang="en-CA" sz="3100"/>
              <a:t>And more!</a:t>
            </a:r>
            <a:endParaRPr lang="en-US" sz="3100"/>
          </a:p>
          <a:p>
            <a:pPr marL="171450" indent="-171450">
              <a:buSzPct val="125000"/>
              <a:buFont typeface="Arial"/>
              <a:buBlip>
                <a:blip r:embed="rId5"/>
              </a:buBlip>
            </a:pPr>
            <a:endParaRPr lang="en-US" sz="1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2054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Questions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CFC79785-1A42-4B22-8EE3-EE997575B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35055"/>
            <a:ext cx="6191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005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F1B1AA-4B26-4AE3-A10E-2BF017B073A0}"/>
              </a:ext>
            </a:extLst>
          </p:cNvPr>
          <p:cNvSpPr txBox="1"/>
          <p:nvPr/>
        </p:nvSpPr>
        <p:spPr>
          <a:xfrm>
            <a:off x="283105" y="980031"/>
            <a:ext cx="8577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>
                <a:latin typeface="Cooper Black" panose="0208090404030B020404" pitchFamily="18" charset="0"/>
              </a:rPr>
              <a:t>Show of </a:t>
            </a:r>
            <a:r>
              <a:rPr lang="fr-CA" sz="4000" err="1">
                <a:latin typeface="Cooper Black" panose="0208090404030B020404" pitchFamily="18" charset="0"/>
              </a:rPr>
              <a:t>Thumbs</a:t>
            </a:r>
            <a:r>
              <a:rPr lang="fr-CA" sz="4000">
                <a:latin typeface="Cooper Black" panose="0208090404030B020404" pitchFamily="18" charset="0"/>
              </a:rPr>
              <a:t>!</a:t>
            </a:r>
          </a:p>
          <a:p>
            <a:pPr algn="ctr"/>
            <a:r>
              <a:rPr lang="fr-CA" sz="4000">
                <a:solidFill>
                  <a:srgbClr val="00B0F0"/>
                </a:solidFill>
                <a:latin typeface="Cooper Black" panose="0208090404030B020404" pitchFamily="18" charset="0"/>
              </a:rPr>
              <a:t>How are you feeling about </a:t>
            </a:r>
            <a:br>
              <a:rPr lang="fr-CA" sz="4000">
                <a:solidFill>
                  <a:srgbClr val="00B0F0"/>
                </a:solidFill>
                <a:latin typeface="Cooper Black" panose="0208090404030B020404" pitchFamily="18" charset="0"/>
              </a:rPr>
            </a:br>
            <a:r>
              <a:rPr lang="fr-CA" sz="4000">
                <a:solidFill>
                  <a:srgbClr val="00B0F0"/>
                </a:solidFill>
                <a:latin typeface="Cooper Black" panose="0208090404030B020404" pitchFamily="18" charset="0"/>
              </a:rPr>
              <a:t>STAR 6 – Gold </a:t>
            </a:r>
            <a:r>
              <a:rPr lang="fr-CA" sz="4000" err="1">
                <a:solidFill>
                  <a:srgbClr val="00B0F0"/>
                </a:solidFill>
                <a:latin typeface="Cooper Black" panose="0208090404030B020404" pitchFamily="18" charset="0"/>
              </a:rPr>
              <a:t>Assessments</a:t>
            </a:r>
            <a:r>
              <a:rPr lang="fr-CA" sz="4000">
                <a:solidFill>
                  <a:srgbClr val="00B0F0"/>
                </a:solidFill>
                <a:latin typeface="Cooper Black" panose="0208090404030B020404" pitchFamily="18" charset="0"/>
              </a:rPr>
              <a:t>?</a:t>
            </a:r>
            <a:endParaRPr lang="en-CA" sz="4000">
              <a:solidFill>
                <a:srgbClr val="00B0F0"/>
              </a:solidFill>
              <a:latin typeface="Cooper Black" panose="0208090404030B020404" pitchFamily="18" charset="0"/>
            </a:endParaRPr>
          </a:p>
        </p:txBody>
      </p:sp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E5CF8A40-8D02-440E-B3B3-5DAF3BEE2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r="61904" b="66997"/>
          <a:stretch/>
        </p:blipFill>
        <p:spPr bwMode="auto">
          <a:xfrm>
            <a:off x="1941576" y="3140312"/>
            <a:ext cx="1691640" cy="15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lated image">
            <a:extLst>
              <a:ext uri="{FF2B5EF4-FFF2-40B4-BE49-F238E27FC236}">
                <a16:creationId xmlns:a16="http://schemas.microsoft.com/office/drawing/2014/main" id="{0A49224E-8BF7-4D2B-B714-E17BEA363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67860" r="61904"/>
          <a:stretch/>
        </p:blipFill>
        <p:spPr bwMode="auto">
          <a:xfrm>
            <a:off x="5510784" y="3160886"/>
            <a:ext cx="1691640" cy="15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A98AF15C-A758-45A1-9E8D-850928470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33632" r="61904" b="33365"/>
          <a:stretch/>
        </p:blipFill>
        <p:spPr bwMode="auto">
          <a:xfrm>
            <a:off x="3726180" y="3140312"/>
            <a:ext cx="1691640" cy="15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831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E139-FAA2-45D8-B338-71D068AAAA1D}"/>
              </a:ext>
            </a:extLst>
          </p:cNvPr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KAHOOT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47B03-8829-4E6E-8DCF-A8090FEC55D4}"/>
              </a:ext>
            </a:extLst>
          </p:cNvPr>
          <p:cNvSpPr txBox="1">
            <a:spLocks/>
          </p:cNvSpPr>
          <p:nvPr/>
        </p:nvSpPr>
        <p:spPr>
          <a:xfrm>
            <a:off x="4105835" y="1158007"/>
            <a:ext cx="4946725" cy="36100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SzPct val="125000"/>
              <a:buBlip>
                <a:blip r:embed="rId4"/>
              </a:buBlip>
            </a:pPr>
            <a:r>
              <a:rPr lang="en-CA"/>
              <a:t>Go to kahoot.it</a:t>
            </a:r>
          </a:p>
          <a:p>
            <a:pPr marL="171450" indent="-171450">
              <a:buSzPct val="125000"/>
              <a:buBlip>
                <a:blip r:embed="rId4"/>
              </a:buBlip>
            </a:pPr>
            <a:r>
              <a:rPr lang="en-CA"/>
              <a:t>Enter Game Pin</a:t>
            </a:r>
          </a:p>
          <a:p>
            <a:pPr marL="171450" indent="-171450">
              <a:buSzPct val="125000"/>
              <a:buFont typeface="Arial"/>
              <a:buBlip>
                <a:blip r:embed="rId4"/>
              </a:buBlip>
            </a:pPr>
            <a:r>
              <a:rPr lang="en-US"/>
              <a:t>Create your game name</a:t>
            </a:r>
          </a:p>
          <a:p>
            <a:pPr marL="171450" indent="-171450">
              <a:buSzPct val="125000"/>
              <a:buFont typeface="Arial"/>
              <a:buBlip>
                <a:blip r:embed="rId4"/>
              </a:buBlip>
            </a:pPr>
            <a:endParaRPr lang="en-US" sz="2400"/>
          </a:p>
        </p:txBody>
      </p:sp>
      <p:pic>
        <p:nvPicPr>
          <p:cNvPr id="4" name="Picture 2" descr="Image result for kahoot">
            <a:extLst>
              <a:ext uri="{FF2B5EF4-FFF2-40B4-BE49-F238E27FC236}">
                <a16:creationId xmlns:a16="http://schemas.microsoft.com/office/drawing/2014/main" id="{5F50E6D1-F7B5-4AFC-9332-4F9B311CB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9" y="1202831"/>
            <a:ext cx="3864159" cy="381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814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WHAT’S THE WORD?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E6D5C6-3C59-455E-BAAA-33AD9431E36C}"/>
              </a:ext>
            </a:extLst>
          </p:cNvPr>
          <p:cNvSpPr txBox="1"/>
          <p:nvPr/>
        </p:nvSpPr>
        <p:spPr>
          <a:xfrm>
            <a:off x="-914163" y="4463895"/>
            <a:ext cx="7512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SPREAD THE WORD</a:t>
            </a:r>
            <a:endParaRPr lang="en-CA" sz="400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F115B-3DD8-4EFD-8C0C-F39DC7B372DB}"/>
              </a:ext>
            </a:extLst>
          </p:cNvPr>
          <p:cNvSpPr txBox="1"/>
          <p:nvPr/>
        </p:nvSpPr>
        <p:spPr>
          <a:xfrm>
            <a:off x="330196" y="1324377"/>
            <a:ext cx="382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latin typeface="Cooper Black" panose="0208090404030B020404" pitchFamily="18" charset="0"/>
              </a:rPr>
              <a:t>Assessment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FFBDE-A88F-41F4-87DB-853F46F168C8}"/>
              </a:ext>
            </a:extLst>
          </p:cNvPr>
          <p:cNvSpPr txBox="1"/>
          <p:nvPr/>
        </p:nvSpPr>
        <p:spPr>
          <a:xfrm>
            <a:off x="4019484" y="1360914"/>
            <a:ext cx="517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latin typeface="Cooper Black" panose="0208090404030B020404" pitchFamily="18" charset="0"/>
              </a:rPr>
              <a:t>Assessment </a:t>
            </a:r>
            <a:r>
              <a:rPr lang="fr-CA" sz="2400" err="1">
                <a:latin typeface="Cooper Black" panose="0208090404030B020404" pitchFamily="18" charset="0"/>
              </a:rPr>
              <a:t>Coordinator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05DC4-8B69-4089-A766-3677F8AA07F5}"/>
              </a:ext>
            </a:extLst>
          </p:cNvPr>
          <p:cNvSpPr txBox="1"/>
          <p:nvPr/>
        </p:nvSpPr>
        <p:spPr>
          <a:xfrm>
            <a:off x="3974930" y="1862878"/>
            <a:ext cx="526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latin typeface="Cooper Black" panose="0208090404030B020404" pitchFamily="18" charset="0"/>
              </a:rPr>
              <a:t>Continuum of Development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2B16F-B933-4748-81F0-0104C20B2B76}"/>
              </a:ext>
            </a:extLst>
          </p:cNvPr>
          <p:cNvSpPr txBox="1"/>
          <p:nvPr/>
        </p:nvSpPr>
        <p:spPr>
          <a:xfrm>
            <a:off x="906655" y="815105"/>
            <a:ext cx="259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err="1">
                <a:latin typeface="Cooper Black" panose="0208090404030B020404" pitchFamily="18" charset="0"/>
              </a:rPr>
              <a:t>Artistic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2A62F-AE70-4068-B384-D92A04CFDB56}"/>
              </a:ext>
            </a:extLst>
          </p:cNvPr>
          <p:cNvSpPr txBox="1"/>
          <p:nvPr/>
        </p:nvSpPr>
        <p:spPr>
          <a:xfrm>
            <a:off x="330196" y="2342921"/>
            <a:ext cx="382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latin typeface="Cooper Black" panose="0208090404030B020404" pitchFamily="18" charset="0"/>
              </a:rPr>
              <a:t>Figure </a:t>
            </a:r>
            <a:r>
              <a:rPr lang="fr-CA" sz="2400" err="1">
                <a:latin typeface="Cooper Black" panose="0208090404030B020404" pitchFamily="18" charset="0"/>
              </a:rPr>
              <a:t>Form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9BE3C0-6EB9-47E8-81B0-FDE10C6AE5E3}"/>
              </a:ext>
            </a:extLst>
          </p:cNvPr>
          <p:cNvSpPr txBox="1"/>
          <p:nvPr/>
        </p:nvSpPr>
        <p:spPr>
          <a:xfrm>
            <a:off x="4693817" y="3368770"/>
            <a:ext cx="382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latin typeface="Cooper Black" panose="0208090404030B020404" pitchFamily="18" charset="0"/>
              </a:rPr>
              <a:t>Simple Black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AC6E8-B36A-4E7D-9438-E0933426814C}"/>
              </a:ext>
            </a:extLst>
          </p:cNvPr>
          <p:cNvSpPr txBox="1"/>
          <p:nvPr/>
        </p:nvSpPr>
        <p:spPr>
          <a:xfrm>
            <a:off x="250760" y="3361465"/>
            <a:ext cx="382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latin typeface="Cooper Black" panose="0208090404030B020404" pitchFamily="18" charset="0"/>
              </a:rPr>
              <a:t>«  For the </a:t>
            </a:r>
            <a:r>
              <a:rPr lang="fr-CA" sz="2400" err="1">
                <a:latin typeface="Cooper Black" panose="0208090404030B020404" pitchFamily="18" charset="0"/>
              </a:rPr>
              <a:t>Level</a:t>
            </a:r>
            <a:r>
              <a:rPr lang="fr-CA" sz="2400">
                <a:latin typeface="Cooper Black" panose="0208090404030B020404" pitchFamily="18" charset="0"/>
              </a:rPr>
              <a:t> »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C26523-EED6-4419-A187-5C3EC61C47A8}"/>
              </a:ext>
            </a:extLst>
          </p:cNvPr>
          <p:cNvSpPr txBox="1"/>
          <p:nvPr/>
        </p:nvSpPr>
        <p:spPr>
          <a:xfrm>
            <a:off x="4891897" y="3870735"/>
            <a:ext cx="342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latin typeface="Cooper Black" panose="0208090404030B020404" pitchFamily="18" charset="0"/>
              </a:rPr>
              <a:t>Skating </a:t>
            </a:r>
            <a:r>
              <a:rPr lang="fr-CA" sz="2400" err="1">
                <a:latin typeface="Cooper Black" panose="0208090404030B020404" pitchFamily="18" charset="0"/>
              </a:rPr>
              <a:t>Exercise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638420-AC97-4439-8A09-CDB2FE7CC589}"/>
              </a:ext>
            </a:extLst>
          </p:cNvPr>
          <p:cNvSpPr txBox="1"/>
          <p:nvPr/>
        </p:nvSpPr>
        <p:spPr>
          <a:xfrm>
            <a:off x="330196" y="1833649"/>
            <a:ext cx="3644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latin typeface="Cooper Black" panose="0208090404030B020404" pitchFamily="18" charset="0"/>
              </a:rPr>
              <a:t>Gold </a:t>
            </a:r>
            <a:r>
              <a:rPr lang="fr-CA" sz="2400" err="1">
                <a:latin typeface="Cooper Black" panose="0208090404030B020404" pitchFamily="18" charset="0"/>
              </a:rPr>
              <a:t>Rhythm</a:t>
            </a:r>
            <a:r>
              <a:rPr lang="fr-CA" sz="2400">
                <a:latin typeface="Cooper Black" panose="0208090404030B020404" pitchFamily="18" charset="0"/>
              </a:rPr>
              <a:t> Dance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B2FDC-9D9D-457D-90EA-E447E78DFFEA}"/>
              </a:ext>
            </a:extLst>
          </p:cNvPr>
          <p:cNvSpPr txBox="1"/>
          <p:nvPr/>
        </p:nvSpPr>
        <p:spPr>
          <a:xfrm>
            <a:off x="491648" y="3870736"/>
            <a:ext cx="3501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latin typeface="Cooper Black" panose="0208090404030B020404" pitchFamily="18" charset="0"/>
              </a:rPr>
              <a:t>Resource Guide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AFA36-EB73-4313-9D32-022BDC9000E9}"/>
              </a:ext>
            </a:extLst>
          </p:cNvPr>
          <p:cNvSpPr txBox="1"/>
          <p:nvPr/>
        </p:nvSpPr>
        <p:spPr>
          <a:xfrm>
            <a:off x="947008" y="2852193"/>
            <a:ext cx="259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latin typeface="Cooper Black" panose="0208090404030B020404" pitchFamily="18" charset="0"/>
              </a:rPr>
              <a:t>Lead/Follow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3FF75E-8CCC-4308-99C7-47311A0BA678}"/>
              </a:ext>
            </a:extLst>
          </p:cNvPr>
          <p:cNvSpPr txBox="1"/>
          <p:nvPr/>
        </p:nvSpPr>
        <p:spPr>
          <a:xfrm>
            <a:off x="4690949" y="2364842"/>
            <a:ext cx="383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latin typeface="Cooper Black" panose="0208090404030B020404" pitchFamily="18" charset="0"/>
              </a:rPr>
              <a:t>Materials Catalogue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E16A71-4206-45BF-923F-01F2C82F8818}"/>
              </a:ext>
            </a:extLst>
          </p:cNvPr>
          <p:cNvSpPr txBox="1"/>
          <p:nvPr/>
        </p:nvSpPr>
        <p:spPr>
          <a:xfrm>
            <a:off x="4210028" y="858950"/>
            <a:ext cx="4792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latin typeface="Cooper Black" panose="0208090404030B020404" pitchFamily="18" charset="0"/>
              </a:rPr>
              <a:t>Skating Dev. </a:t>
            </a:r>
            <a:r>
              <a:rPr lang="fr-CA" sz="2400" err="1">
                <a:latin typeface="Cooper Black" panose="0208090404030B020404" pitchFamily="18" charset="0"/>
              </a:rPr>
              <a:t>Video</a:t>
            </a:r>
            <a:r>
              <a:rPr lang="fr-CA" sz="2400">
                <a:latin typeface="Cooper Black" panose="0208090404030B020404" pitchFamily="18" charset="0"/>
              </a:rPr>
              <a:t> Library</a:t>
            </a:r>
            <a:endParaRPr lang="en-CA" sz="2400">
              <a:latin typeface="Cooper Black" panose="0208090404030B0204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B88A70-C60C-4007-AFE5-EB71CB0BBB9A}"/>
              </a:ext>
            </a:extLst>
          </p:cNvPr>
          <p:cNvSpPr txBox="1"/>
          <p:nvPr/>
        </p:nvSpPr>
        <p:spPr>
          <a:xfrm>
            <a:off x="4365825" y="2866806"/>
            <a:ext cx="448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err="1">
                <a:latin typeface="Cooper Black" panose="0208090404030B020404" pitchFamily="18" charset="0"/>
              </a:rPr>
              <a:t>Qualified</a:t>
            </a:r>
            <a:r>
              <a:rPr lang="fr-CA" sz="2400">
                <a:latin typeface="Cooper Black" panose="0208090404030B020404" pitchFamily="18" charset="0"/>
              </a:rPr>
              <a:t> Evaluator</a:t>
            </a:r>
            <a:endParaRPr lang="en-CA" sz="2400">
              <a:latin typeface="Cooper Black" panose="0208090404030B0204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9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Continuum of Development + LTD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78905" y="1158007"/>
            <a:ext cx="6400800" cy="36100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SzPct val="125000"/>
              <a:buFont typeface="Arial"/>
              <a:buBlip>
                <a:blip r:embed="rId5"/>
              </a:buBlip>
            </a:pPr>
            <a:r>
              <a:rPr lang="en-US" sz="1800"/>
              <a:t>Stages of development builds into the next</a:t>
            </a:r>
          </a:p>
          <a:p>
            <a:pPr marL="171450" indent="-171450">
              <a:buSzPct val="125000"/>
              <a:buFont typeface="Arial"/>
              <a:buBlip>
                <a:blip r:embed="rId5"/>
              </a:buBlip>
            </a:pPr>
            <a:r>
              <a:rPr lang="en-US" sz="1800"/>
              <a:t>Clearer expectations of what must be</a:t>
            </a:r>
            <a:br>
              <a:rPr lang="en-US" sz="1800"/>
            </a:br>
            <a:r>
              <a:rPr lang="en-US" sz="1800"/>
              <a:t>demonstrated at each level</a:t>
            </a:r>
          </a:p>
          <a:p>
            <a:pPr marL="171450" indent="-171450">
              <a:buSzPct val="125000"/>
              <a:buFont typeface="Arial"/>
              <a:buBlip>
                <a:blip r:embed="rId5"/>
              </a:buBlip>
            </a:pPr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658556-9D8D-4296-875B-1C39B93A6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801" y="1044625"/>
            <a:ext cx="7746376" cy="401765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2564F27-8DD8-44FF-AC42-C4711DADE87B}"/>
              </a:ext>
            </a:extLst>
          </p:cNvPr>
          <p:cNvSpPr/>
          <p:nvPr/>
        </p:nvSpPr>
        <p:spPr>
          <a:xfrm>
            <a:off x="227706" y="2743200"/>
            <a:ext cx="770965" cy="52092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/>
              <a:t>LTD</a:t>
            </a:r>
            <a:endParaRPr lang="en-CA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13B9D9D-8C5B-46DE-82F9-0EED548032A2}"/>
              </a:ext>
            </a:extLst>
          </p:cNvPr>
          <p:cNvSpPr/>
          <p:nvPr/>
        </p:nvSpPr>
        <p:spPr>
          <a:xfrm>
            <a:off x="227705" y="4078941"/>
            <a:ext cx="770965" cy="52092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/>
              <a:t>COD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82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STAR 6-Gold Training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94807" y="1200647"/>
            <a:ext cx="5723393" cy="388375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SzPct val="125000"/>
              <a:buFont typeface="Arial"/>
              <a:buBlip>
                <a:blip r:embed="rId5"/>
              </a:buBlip>
            </a:pPr>
            <a:r>
              <a:rPr lang="en-US" sz="1800"/>
              <a:t>Coaches and evaluators complete the same training!</a:t>
            </a:r>
          </a:p>
          <a:p>
            <a:pPr marL="171450" indent="-171450">
              <a:buSzPct val="125000"/>
              <a:buFont typeface="Arial"/>
              <a:buBlip>
                <a:blip r:embed="rId5"/>
              </a:buBlip>
            </a:pPr>
            <a:r>
              <a:rPr lang="en-US" sz="1800"/>
              <a:t>Training will be online for easy access by all stakeholders!</a:t>
            </a:r>
          </a:p>
          <a:p>
            <a:pPr marL="171450" indent="-171450">
              <a:buSzPct val="125000"/>
              <a:buFont typeface="Arial"/>
              <a:buBlip>
                <a:blip r:embed="rId5"/>
              </a:buBlip>
            </a:pPr>
            <a:endParaRPr lang="en-US" sz="1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CA3641-B079-4760-B979-5D4C6F1E0F1C}"/>
              </a:ext>
            </a:extLst>
          </p:cNvPr>
          <p:cNvSpPr/>
          <p:nvPr/>
        </p:nvSpPr>
        <p:spPr>
          <a:xfrm>
            <a:off x="1150287" y="2071313"/>
            <a:ext cx="6907034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b="1"/>
              <a:t>STAR 6-Gold Training: Introduction</a:t>
            </a:r>
            <a:endParaRPr lang="en-CA" sz="28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F6D3B1-1625-4EAF-9741-992A4A452743}"/>
              </a:ext>
            </a:extLst>
          </p:cNvPr>
          <p:cNvSpPr/>
          <p:nvPr/>
        </p:nvSpPr>
        <p:spPr>
          <a:xfrm>
            <a:off x="1150287" y="3526174"/>
            <a:ext cx="1639294" cy="9144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b="1" err="1"/>
              <a:t>Skills</a:t>
            </a:r>
            <a:endParaRPr lang="en-CA" sz="28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BE2487-9D84-42CD-A0F2-B503329B2FA8}"/>
              </a:ext>
            </a:extLst>
          </p:cNvPr>
          <p:cNvSpPr/>
          <p:nvPr/>
        </p:nvSpPr>
        <p:spPr>
          <a:xfrm>
            <a:off x="4681877" y="3526174"/>
            <a:ext cx="1639294" cy="9144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b="1" err="1"/>
              <a:t>Freeskate</a:t>
            </a:r>
            <a:endParaRPr lang="en-CA" sz="28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2C1FFD-1E1C-4602-B0EF-2C2F6BC58127}"/>
              </a:ext>
            </a:extLst>
          </p:cNvPr>
          <p:cNvSpPr/>
          <p:nvPr/>
        </p:nvSpPr>
        <p:spPr>
          <a:xfrm>
            <a:off x="6428673" y="3526174"/>
            <a:ext cx="1639294" cy="9144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b="1"/>
              <a:t>Dance</a:t>
            </a:r>
            <a:endParaRPr lang="en-CA" sz="28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F75D2B-A82F-48C3-91D9-F2ED6F1C1239}"/>
              </a:ext>
            </a:extLst>
          </p:cNvPr>
          <p:cNvSpPr/>
          <p:nvPr/>
        </p:nvSpPr>
        <p:spPr>
          <a:xfrm>
            <a:off x="2931260" y="3526174"/>
            <a:ext cx="1639294" cy="914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b="1" err="1"/>
              <a:t>Artistic</a:t>
            </a:r>
            <a:endParaRPr lang="en-CA" sz="2800" b="1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097D870-D819-423F-8B71-22EDD33E7345}"/>
              </a:ext>
            </a:extLst>
          </p:cNvPr>
          <p:cNvSpPr/>
          <p:nvPr/>
        </p:nvSpPr>
        <p:spPr>
          <a:xfrm>
            <a:off x="1775127" y="3084990"/>
            <a:ext cx="389614" cy="34190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DD6EF27-6A49-42A2-8101-20F7460CA9FF}"/>
              </a:ext>
            </a:extLst>
          </p:cNvPr>
          <p:cNvSpPr/>
          <p:nvPr/>
        </p:nvSpPr>
        <p:spPr>
          <a:xfrm>
            <a:off x="3531040" y="3084990"/>
            <a:ext cx="389614" cy="34190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49EBBFE-8E08-4711-87B8-F19055B56C7C}"/>
              </a:ext>
            </a:extLst>
          </p:cNvPr>
          <p:cNvSpPr/>
          <p:nvPr/>
        </p:nvSpPr>
        <p:spPr>
          <a:xfrm>
            <a:off x="5365443" y="3082758"/>
            <a:ext cx="389614" cy="34190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4537A24-A3D8-4F1F-ADF5-5F767C3D5D13}"/>
              </a:ext>
            </a:extLst>
          </p:cNvPr>
          <p:cNvSpPr/>
          <p:nvPr/>
        </p:nvSpPr>
        <p:spPr>
          <a:xfrm>
            <a:off x="7042867" y="3093541"/>
            <a:ext cx="389614" cy="34190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F71FC7-D9CA-4105-A47C-0308B5802053}"/>
              </a:ext>
            </a:extLst>
          </p:cNvPr>
          <p:cNvSpPr/>
          <p:nvPr/>
        </p:nvSpPr>
        <p:spPr>
          <a:xfrm rot="20653412">
            <a:off x="7214812" y="1753203"/>
            <a:ext cx="1503191" cy="787179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err="1">
                <a:solidFill>
                  <a:srgbClr val="FF0000"/>
                </a:solidFill>
              </a:rPr>
              <a:t>Available</a:t>
            </a:r>
            <a:r>
              <a:rPr lang="fr-CA" sz="2400" b="1">
                <a:solidFill>
                  <a:srgbClr val="FF0000"/>
                </a:solidFill>
              </a:rPr>
              <a:t> </a:t>
            </a:r>
            <a:r>
              <a:rPr lang="fr-CA" sz="2400" b="1" err="1">
                <a:solidFill>
                  <a:srgbClr val="FF0000"/>
                </a:solidFill>
              </a:rPr>
              <a:t>Now</a:t>
            </a:r>
            <a:r>
              <a:rPr lang="fr-CA" sz="2400" b="1">
                <a:solidFill>
                  <a:srgbClr val="FF0000"/>
                </a:solidFill>
              </a:rPr>
              <a:t>!</a:t>
            </a:r>
            <a:endParaRPr lang="en-CA" sz="24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899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STAR 6-Gold Assessment Content</a:t>
            </a:r>
            <a:endParaRPr lang="en-US"/>
          </a:p>
        </p:txBody>
      </p:sp>
      <p:pic>
        <p:nvPicPr>
          <p:cNvPr id="3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9AE7ACD-0F78-4B36-8E7C-6B2CBBD26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844" y="767644"/>
            <a:ext cx="7568541" cy="4372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203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Training Pathway for Coaches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1D6FFD-51A1-4D83-A386-97B2ECD09282}"/>
              </a:ext>
            </a:extLst>
          </p:cNvPr>
          <p:cNvSpPr/>
          <p:nvPr/>
        </p:nvSpPr>
        <p:spPr>
          <a:xfrm>
            <a:off x="156646" y="3072300"/>
            <a:ext cx="2840554" cy="14488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>
                <a:solidFill>
                  <a:schemeClr val="bg1"/>
                </a:solidFill>
              </a:rPr>
              <a:t>Coach </a:t>
            </a:r>
            <a:r>
              <a:rPr lang="fr-CA" sz="2400" b="1" err="1">
                <a:solidFill>
                  <a:schemeClr val="bg1"/>
                </a:solidFill>
              </a:rPr>
              <a:t>Assessor</a:t>
            </a:r>
            <a:r>
              <a:rPr lang="fr-CA" sz="2400" b="1">
                <a:solidFill>
                  <a:schemeClr val="bg1"/>
                </a:solidFill>
              </a:rPr>
              <a:t> for </a:t>
            </a:r>
            <a:r>
              <a:rPr lang="fr-CA" sz="2400" b="1" err="1">
                <a:solidFill>
                  <a:schemeClr val="bg1"/>
                </a:solidFill>
              </a:rPr>
              <a:t>Skills</a:t>
            </a:r>
            <a:endParaRPr lang="fr-CA" sz="2400" b="1">
              <a:solidFill>
                <a:schemeClr val="bg1"/>
              </a:solidFill>
            </a:endParaRPr>
          </a:p>
          <a:p>
            <a:pPr algn="ctr"/>
            <a:r>
              <a:rPr lang="fr-CA" sz="1600" b="1">
                <a:solidFill>
                  <a:schemeClr val="bg1"/>
                </a:solidFill>
              </a:rPr>
              <a:t>*The </a:t>
            </a:r>
            <a:r>
              <a:rPr lang="fr-CA" sz="1600" b="1" err="1">
                <a:solidFill>
                  <a:schemeClr val="bg1"/>
                </a:solidFill>
              </a:rPr>
              <a:t>coach’s</a:t>
            </a:r>
            <a:r>
              <a:rPr lang="fr-CA" sz="1600" b="1">
                <a:solidFill>
                  <a:schemeClr val="bg1"/>
                </a:solidFill>
              </a:rPr>
              <a:t> </a:t>
            </a:r>
            <a:r>
              <a:rPr lang="fr-CA" sz="1600" b="1" err="1">
                <a:solidFill>
                  <a:schemeClr val="bg1"/>
                </a:solidFill>
              </a:rPr>
              <a:t>skaters</a:t>
            </a:r>
            <a:r>
              <a:rPr lang="fr-CA" sz="1600" b="1">
                <a:solidFill>
                  <a:schemeClr val="bg1"/>
                </a:solidFill>
              </a:rPr>
              <a:t> </a:t>
            </a:r>
            <a:r>
              <a:rPr lang="fr-CA" sz="1600" b="1" err="1">
                <a:solidFill>
                  <a:schemeClr val="bg1"/>
                </a:solidFill>
              </a:rPr>
              <a:t>only</a:t>
            </a:r>
            <a:endParaRPr lang="fr-CA" sz="1600" b="1">
              <a:solidFill>
                <a:schemeClr val="bg1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E5C10677-A0AA-4582-A17E-04509EC764F7}"/>
              </a:ext>
            </a:extLst>
          </p:cNvPr>
          <p:cNvSpPr/>
          <p:nvPr/>
        </p:nvSpPr>
        <p:spPr>
          <a:xfrm>
            <a:off x="3097138" y="3079559"/>
            <a:ext cx="4312405" cy="1441640"/>
          </a:xfrm>
          <a:prstGeom prst="homePlate">
            <a:avLst>
              <a:gd name="adj" fmla="val 47335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969F8-D522-48F6-9054-44EF184482A5}"/>
              </a:ext>
            </a:extLst>
          </p:cNvPr>
          <p:cNvSpPr/>
          <p:nvPr/>
        </p:nvSpPr>
        <p:spPr>
          <a:xfrm>
            <a:off x="3156570" y="3806297"/>
            <a:ext cx="3549031" cy="59152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b="1" err="1"/>
              <a:t>Mentored</a:t>
            </a:r>
            <a:r>
              <a:rPr lang="fr-CA" sz="1600" b="1"/>
              <a:t> </a:t>
            </a:r>
            <a:r>
              <a:rPr lang="fr-CA" sz="1600" b="1" err="1"/>
              <a:t>Assessment</a:t>
            </a:r>
            <a:endParaRPr lang="en-CA" sz="16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9A106C-3780-4FA7-95C5-02BF702996D6}"/>
              </a:ext>
            </a:extLst>
          </p:cNvPr>
          <p:cNvSpPr/>
          <p:nvPr/>
        </p:nvSpPr>
        <p:spPr>
          <a:xfrm>
            <a:off x="156646" y="1207218"/>
            <a:ext cx="2840554" cy="131826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>
                <a:solidFill>
                  <a:schemeClr val="bg1"/>
                </a:solidFill>
              </a:rPr>
              <a:t>Coach Training</a:t>
            </a:r>
            <a:endParaRPr lang="fr-CA" sz="1600" b="1">
              <a:solidFill>
                <a:schemeClr val="bg1"/>
              </a:solidFill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B5F6E396-6E0D-456E-B2B1-F1E7D8C35ED9}"/>
              </a:ext>
            </a:extLst>
          </p:cNvPr>
          <p:cNvSpPr/>
          <p:nvPr/>
        </p:nvSpPr>
        <p:spPr>
          <a:xfrm>
            <a:off x="3097138" y="1189328"/>
            <a:ext cx="4312405" cy="1318268"/>
          </a:xfrm>
          <a:prstGeom prst="homePlate">
            <a:avLst>
              <a:gd name="adj" fmla="val 47335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72569B-DD36-47AC-9F20-12075462E28D}"/>
              </a:ext>
            </a:extLst>
          </p:cNvPr>
          <p:cNvSpPr/>
          <p:nvPr/>
        </p:nvSpPr>
        <p:spPr>
          <a:xfrm>
            <a:off x="3156569" y="1252748"/>
            <a:ext cx="3549032" cy="4732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b="1"/>
              <a:t>STAR 6-Gold Training: Introduction eLearning Course</a:t>
            </a:r>
            <a:endParaRPr lang="en-CA" sz="16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59F444-DF1A-4992-929F-FDBD9B5CC3B3}"/>
              </a:ext>
            </a:extLst>
          </p:cNvPr>
          <p:cNvSpPr/>
          <p:nvPr/>
        </p:nvSpPr>
        <p:spPr>
          <a:xfrm>
            <a:off x="3156570" y="1850753"/>
            <a:ext cx="3549031" cy="59152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b="1"/>
              <a:t>STAR 6-Gold Training Modules + Exam </a:t>
            </a:r>
          </a:p>
          <a:p>
            <a:pPr algn="ctr"/>
            <a:r>
              <a:rPr lang="fr-CA" sz="1600" b="1"/>
              <a:t>(per Discipline)</a:t>
            </a:r>
            <a:endParaRPr lang="en-CA" sz="1600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4504BD-F276-4760-8758-CADC8E61F3CE}"/>
              </a:ext>
            </a:extLst>
          </p:cNvPr>
          <p:cNvSpPr/>
          <p:nvPr/>
        </p:nvSpPr>
        <p:spPr>
          <a:xfrm>
            <a:off x="7511148" y="1168487"/>
            <a:ext cx="1261202" cy="13645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b="1">
                <a:solidFill>
                  <a:schemeClr val="bg1"/>
                </a:solidFill>
              </a:rPr>
              <a:t>Coach </a:t>
            </a:r>
            <a:r>
              <a:rPr lang="fr-CA" sz="1600" b="1" err="1">
                <a:solidFill>
                  <a:schemeClr val="bg1"/>
                </a:solidFill>
              </a:rPr>
              <a:t>Trained</a:t>
            </a:r>
            <a:endParaRPr lang="en-CA" sz="1600" b="1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AB3A60-9569-4FF8-861F-B1474C12311A}"/>
              </a:ext>
            </a:extLst>
          </p:cNvPr>
          <p:cNvSpPr/>
          <p:nvPr/>
        </p:nvSpPr>
        <p:spPr>
          <a:xfrm>
            <a:off x="7511148" y="3061668"/>
            <a:ext cx="1261202" cy="14416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b="1">
                <a:solidFill>
                  <a:schemeClr val="bg1"/>
                </a:solidFill>
              </a:rPr>
              <a:t>Coach </a:t>
            </a:r>
            <a:r>
              <a:rPr lang="fr-CA" sz="1600" b="1" err="1">
                <a:solidFill>
                  <a:schemeClr val="bg1"/>
                </a:solidFill>
              </a:rPr>
              <a:t>Assessor</a:t>
            </a:r>
            <a:r>
              <a:rPr lang="fr-CA" sz="1600" b="1">
                <a:solidFill>
                  <a:schemeClr val="bg1"/>
                </a:solidFill>
              </a:rPr>
              <a:t> for </a:t>
            </a:r>
            <a:r>
              <a:rPr lang="fr-CA" sz="1600" b="1" err="1">
                <a:solidFill>
                  <a:schemeClr val="bg1"/>
                </a:solidFill>
              </a:rPr>
              <a:t>Skills</a:t>
            </a:r>
            <a:endParaRPr lang="en-CA" sz="1600" b="1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4D8362-29FC-47A9-9744-0E4A23FC2DC5}"/>
              </a:ext>
            </a:extLst>
          </p:cNvPr>
          <p:cNvSpPr/>
          <p:nvPr/>
        </p:nvSpPr>
        <p:spPr>
          <a:xfrm>
            <a:off x="3152002" y="3141248"/>
            <a:ext cx="3549031" cy="59152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b="1"/>
              <a:t>Coach </a:t>
            </a:r>
            <a:r>
              <a:rPr lang="fr-CA" sz="1600" b="1" err="1"/>
              <a:t>Trained</a:t>
            </a:r>
            <a:endParaRPr lang="en-CA" sz="16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8479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Training Pathway for Evaluators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648A7-CD44-49D1-8F05-A3DC159D69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708"/>
          <a:stretch/>
        </p:blipFill>
        <p:spPr>
          <a:xfrm>
            <a:off x="733167" y="997494"/>
            <a:ext cx="8221363" cy="4146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295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00000"/>
                </a:solidFill>
              </a:rPr>
              <a:t>Assessment Structure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4F6FA-C19F-4F83-B91C-C7A329DE8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02" y="1331962"/>
            <a:ext cx="6862195" cy="241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DD4D3A-4A05-4614-9BAA-CF1BFD7794B4}"/>
              </a:ext>
            </a:extLst>
          </p:cNvPr>
          <p:cNvSpPr/>
          <p:nvPr/>
        </p:nvSpPr>
        <p:spPr>
          <a:xfrm>
            <a:off x="64008" y="4169092"/>
            <a:ext cx="7296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/>
              <a:t>Definition of Clear Ice </a:t>
            </a:r>
            <a:r>
              <a:rPr lang="en-CA"/>
              <a:t>– Only the skater being assessed is actively skating on the ice. This may be on a regular session, with other skaters standing along the boards or in the players box, or on a traditional assessment day format. 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3687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B3E9CA9A2BDD4AAEAD9076CA0CC16D" ma:contentTypeVersion="7" ma:contentTypeDescription="Create a new document." ma:contentTypeScope="" ma:versionID="491cb5c29903cb46ca627b3411968a06">
  <xsd:schema xmlns:xsd="http://www.w3.org/2001/XMLSchema" xmlns:xs="http://www.w3.org/2001/XMLSchema" xmlns:p="http://schemas.microsoft.com/office/2006/metadata/properties" xmlns:ns2="ebca72ce-8f4b-481b-a2d8-a39f1959bd62" xmlns:ns3="cd629007-28bf-4ddb-9f91-efe3502cb02e" targetNamespace="http://schemas.microsoft.com/office/2006/metadata/properties" ma:root="true" ma:fieldsID="4d9955d78a6e5d387cb54f066ad4b263" ns2:_="" ns3:_="">
    <xsd:import namespace="ebca72ce-8f4b-481b-a2d8-a39f1959bd62"/>
    <xsd:import namespace="cd629007-28bf-4ddb-9f91-efe3502cb0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a72ce-8f4b-481b-a2d8-a39f1959bd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29007-28bf-4ddb-9f91-efe3502cb02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www.w3.org/XML/1998/namespace"/>
    <ds:schemaRef ds:uri="http://purl.org/dc/terms/"/>
    <ds:schemaRef ds:uri="http://purl.org/dc/dcmitype/"/>
    <ds:schemaRef ds:uri="7d52d98e-66ed-4e18-abcf-a61d193f2411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0b459ab5-debd-4225-a03a-2362e24ccda9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7F20D7-D13C-4753-945F-421576C2813E}"/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114</TotalTime>
  <Words>860</Words>
  <Application>Microsoft Office PowerPoint</Application>
  <PresentationFormat>On-screen Show (16:9)</PresentationFormat>
  <Paragraphs>224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Amy Thiffault</cp:lastModifiedBy>
  <cp:revision>4</cp:revision>
  <cp:lastPrinted>2019-05-22T14:39:35Z</cp:lastPrinted>
  <dcterms:created xsi:type="dcterms:W3CDTF">2010-04-12T23:12:02Z</dcterms:created>
  <dcterms:modified xsi:type="dcterms:W3CDTF">2019-05-22T16:30:13Z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0x0101007BB3E9CA9A2BDD4AAEAD9076CA0CC16D</vt:lpwstr>
  </property>
  <property fmtid="{D5CDD505-2E9C-101B-9397-08002B2CF9AE}" pid="3" name="ArticulateGUID">
    <vt:lpwstr>2B9657B3-4773-46EE-9F66-617B72C934D5</vt:lpwstr>
  </property>
  <property fmtid="{D5CDD505-2E9C-101B-9397-08002B2CF9AE}" pid="4" name="ArticulatePath">
    <vt:lpwstr>https://skatecanada.sharepoint.com/sites/2019icesummit/Shared Documents/Templates and Logos/IS_PP_16-9_ENGL</vt:lpwstr>
  </property>
</Properties>
</file>