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2.xml" ContentType="application/vnd.openxmlformats-officedocument.presentationml.notesSlide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5143500" type="screen16x9"/>
  <p:notesSz cx="7102475" cy="93884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</p:spPr>
        <p:txBody>
          <a:bodyPr lIns="94229" tIns="47114" rIns="94229" bIns="47114"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</p:spPr>
        <p:txBody>
          <a:bodyPr lIns="94229" tIns="47114" rIns="94229" bIns="4711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8900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100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9146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0590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100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7261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6679" indent="-176679">
              <a:buSzPct val="100000"/>
              <a:buFont typeface="Arial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9200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359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171450" indent="-171450">
              <a:buSzPct val="100000"/>
              <a:buFont typeface="Arial"/>
              <a:buChar char="•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8001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90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171450" indent="-171450">
              <a:buSzPct val="100000"/>
              <a:buFont typeface="Arial"/>
              <a:buChar char="•"/>
            </a:lvl1pPr>
          </a:lstStyle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9545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6679" indent="-176679">
              <a:buSzPct val="100000"/>
              <a:buFont typeface="Arial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786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100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1420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3022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1385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884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98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23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/>
          <p:nvPr>
            <p:custDataLst>
              <p:tags r:id="rId1"/>
            </p:custDataLst>
          </p:nvPr>
        </p:nvSpPr>
        <p:spPr>
          <a:xfrm>
            <a:off x="1163781" y="1417587"/>
            <a:ext cx="6977682" cy="3123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800" b="1">
                <a:solidFill>
                  <a:srgbClr val="800000"/>
                </a:solidFill>
              </a:defRPr>
            </a:pPr>
            <a:r>
              <a:rPr lang="fr-CA" dirty="0"/>
              <a:t>Formation sur le patinage en couple</a:t>
            </a:r>
          </a:p>
          <a:p>
            <a:pPr algn="ctr">
              <a:defRPr sz="3200" b="1"/>
            </a:pPr>
            <a:r>
              <a:rPr lang="fr-CA" dirty="0"/>
              <a:t>Non technique</a:t>
            </a:r>
          </a:p>
          <a:p>
            <a:pPr algn="ctr">
              <a:spcBef>
                <a:spcPts val="600"/>
              </a:spcBef>
              <a:defRPr sz="3200"/>
            </a:pPr>
            <a:r>
              <a:rPr lang="fr-CA" dirty="0"/>
              <a:t>Présentée par :</a:t>
            </a:r>
          </a:p>
          <a:p>
            <a:pPr algn="ctr">
              <a:defRPr sz="3200"/>
            </a:pPr>
            <a:r>
              <a:rPr lang="fr-CA" dirty="0"/>
              <a:t>Richard Gauthier et David Schultz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"/>
          <p:cNvSpPr txBox="1"/>
          <p:nvPr>
            <p:custDataLst>
              <p:tags r:id="rId1"/>
            </p:custDataLst>
          </p:nvPr>
        </p:nvSpPr>
        <p:spPr>
          <a:xfrm>
            <a:off x="382772" y="0"/>
            <a:ext cx="8275453" cy="5156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120000"/>
              </a:lnSpc>
              <a:defRPr sz="4500" b="1">
                <a:solidFill>
                  <a:srgbClr val="800000"/>
                </a:solidFill>
              </a:defRPr>
            </a:pPr>
            <a:r>
              <a:rPr lang="fr-CA" dirty="0"/>
              <a:t>    Occasions pour les patineurs?</a:t>
            </a:r>
          </a:p>
          <a:p>
            <a:pPr marL="451184" indent="-451184">
              <a:lnSpc>
                <a:spcPct val="104999"/>
              </a:lnSpc>
              <a:buSzPct val="100000"/>
              <a:buChar char="•"/>
              <a:defRPr sz="2300" b="1">
                <a:solidFill>
                  <a:srgbClr val="800000"/>
                </a:solidFill>
              </a:defRPr>
            </a:pPr>
            <a:endParaRPr lang="fr-CA" sz="2800" dirty="0">
              <a:solidFill>
                <a:schemeClr val="tx1"/>
              </a:solidFill>
            </a:endParaRPr>
          </a:p>
          <a:p>
            <a:pPr marL="451184" indent="-451184">
              <a:lnSpc>
                <a:spcPct val="104999"/>
              </a:lnSpc>
              <a:buSzPct val="100000"/>
              <a:buChar char="•"/>
              <a:defRPr sz="2300" b="1">
                <a:solidFill>
                  <a:srgbClr val="800000"/>
                </a:solidFill>
              </a:defRPr>
            </a:pPr>
            <a:r>
              <a:rPr lang="fr-CA" sz="2600" dirty="0">
                <a:solidFill>
                  <a:schemeClr val="tx1"/>
                </a:solidFill>
              </a:rPr>
              <a:t>Explorer une nouvelle discipline (formation/ compétition)</a:t>
            </a:r>
          </a:p>
          <a:p>
            <a:pPr marL="451184" indent="-451184">
              <a:lnSpc>
                <a:spcPct val="104999"/>
              </a:lnSpc>
              <a:buSzPct val="100000"/>
              <a:buChar char="•"/>
              <a:defRPr sz="2300" b="1">
                <a:solidFill>
                  <a:srgbClr val="800000"/>
                </a:solidFill>
              </a:defRPr>
            </a:pPr>
            <a:r>
              <a:rPr lang="fr-CA" sz="2600" dirty="0">
                <a:solidFill>
                  <a:schemeClr val="tx1"/>
                </a:solidFill>
              </a:rPr>
              <a:t>Pourrait être un parcours plus facile au Défi et aux Championnats canadiens</a:t>
            </a:r>
          </a:p>
          <a:p>
            <a:pPr marL="451184" indent="-451184">
              <a:lnSpc>
                <a:spcPct val="104999"/>
              </a:lnSpc>
              <a:buSzPct val="100000"/>
              <a:buChar char="•"/>
              <a:defRPr sz="2300" b="1">
                <a:solidFill>
                  <a:srgbClr val="800000"/>
                </a:solidFill>
              </a:defRPr>
            </a:pPr>
            <a:r>
              <a:rPr lang="fr-CA" sz="2600" dirty="0">
                <a:solidFill>
                  <a:schemeClr val="tx1"/>
                </a:solidFill>
              </a:rPr>
              <a:t>Plus grande exposition à la compétition et expérience plus tôt dans le développement de l’athlète.</a:t>
            </a:r>
          </a:p>
          <a:p>
            <a:pPr marL="451184" indent="-451184">
              <a:lnSpc>
                <a:spcPct val="104999"/>
              </a:lnSpc>
              <a:buSzPct val="100000"/>
              <a:buChar char="•"/>
              <a:defRPr sz="2300" b="1">
                <a:solidFill>
                  <a:srgbClr val="800000"/>
                </a:solidFill>
              </a:defRPr>
            </a:pPr>
            <a:r>
              <a:rPr lang="fr-CA" sz="2600" dirty="0">
                <a:solidFill>
                  <a:schemeClr val="tx1"/>
                </a:solidFill>
              </a:rPr>
              <a:t>Succès en compétition et longévité dans le sport, facilitant de futures occasions professionnelles (entraînement, tournées)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ZeroTalent.jpg" descr="ZeroTalent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033979" y="964107"/>
            <a:ext cx="5076042" cy="385317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2209800" y="1123950"/>
            <a:ext cx="4733925" cy="34956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/>
              <a:t>DIX CHOSES QUI N’EXIGENT AUCUN TALENT</a:t>
            </a:r>
          </a:p>
          <a:p>
            <a:pPr algn="ctr"/>
            <a:endParaRPr lang="fr-CA" dirty="0"/>
          </a:p>
          <a:p>
            <a:pPr algn="ctr"/>
            <a:r>
              <a:rPr lang="fr-CA" dirty="0"/>
              <a:t>ÊTRE À TEMPS</a:t>
            </a:r>
          </a:p>
          <a:p>
            <a:pPr algn="ctr"/>
            <a:r>
              <a:rPr lang="fr-CA" dirty="0"/>
              <a:t>ÉTHIQUE DU TRAVAIL</a:t>
            </a:r>
          </a:p>
          <a:p>
            <a:pPr algn="ctr"/>
            <a:r>
              <a:rPr lang="fr-CA" dirty="0"/>
              <a:t>EFFORT</a:t>
            </a:r>
          </a:p>
          <a:p>
            <a:pPr algn="ctr"/>
            <a:r>
              <a:rPr lang="fr-CA" dirty="0"/>
              <a:t>LANGAGE CORPOREL</a:t>
            </a:r>
          </a:p>
          <a:p>
            <a:pPr algn="ctr"/>
            <a:r>
              <a:rPr lang="fr-CA" dirty="0"/>
              <a:t>ÉNERGIE</a:t>
            </a:r>
          </a:p>
          <a:p>
            <a:pPr algn="ctr"/>
            <a:r>
              <a:rPr lang="fr-CA" dirty="0"/>
              <a:t>ATTITUDE</a:t>
            </a:r>
          </a:p>
          <a:p>
            <a:pPr algn="ctr"/>
            <a:r>
              <a:rPr lang="fr-CA" dirty="0"/>
              <a:t>PASSION</a:t>
            </a:r>
          </a:p>
          <a:p>
            <a:pPr algn="ctr"/>
            <a:r>
              <a:rPr lang="fr-CA" dirty="0"/>
              <a:t>ÊTRE OUVERT À L’ENTRAÎNEMENT</a:t>
            </a:r>
          </a:p>
          <a:p>
            <a:pPr algn="ctr"/>
            <a:r>
              <a:rPr lang="fr-CA" dirty="0"/>
              <a:t>FAIRE UN PEU PLUS</a:t>
            </a:r>
          </a:p>
          <a:p>
            <a:pPr algn="ctr"/>
            <a:r>
              <a:rPr lang="fr-CA" dirty="0"/>
              <a:t>ÊTRE PRÊT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1"/>
          <p:cNvSpPr txBox="1"/>
          <p:nvPr>
            <p:custDataLst>
              <p:tags r:id="rId1"/>
            </p:custDataLst>
          </p:nvPr>
        </p:nvSpPr>
        <p:spPr>
          <a:xfrm>
            <a:off x="971550" y="135298"/>
            <a:ext cx="8172450" cy="469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04999"/>
              </a:lnSpc>
              <a:defRPr sz="3700" b="1">
                <a:solidFill>
                  <a:srgbClr val="800000"/>
                </a:solidFill>
              </a:defRPr>
            </a:pPr>
            <a:r>
              <a:rPr lang="fr-CA" dirty="0"/>
              <a:t>Comment former une équipe de patinage en couple de niveau débutant?</a:t>
            </a:r>
          </a:p>
          <a:p>
            <a:pPr marL="601579" indent="-601579">
              <a:lnSpc>
                <a:spcPct val="104999"/>
              </a:lnSpc>
              <a:buSzPct val="100000"/>
              <a:buChar char="•"/>
              <a:defRPr sz="2300" b="1">
                <a:solidFill>
                  <a:srgbClr val="800000"/>
                </a:solidFill>
              </a:defRPr>
            </a:pPr>
            <a:endParaRPr lang="fr-CA" sz="1500" dirty="0">
              <a:solidFill>
                <a:schemeClr val="tx1"/>
              </a:solidFill>
            </a:endParaRPr>
          </a:p>
          <a:p>
            <a:pPr marL="601579" indent="-601579">
              <a:lnSpc>
                <a:spcPct val="104999"/>
              </a:lnSpc>
              <a:buSzPct val="100000"/>
              <a:buChar char="•"/>
              <a:defRPr sz="2300" b="1">
                <a:solidFill>
                  <a:srgbClr val="800000"/>
                </a:solidFill>
              </a:defRPr>
            </a:pPr>
            <a:r>
              <a:rPr lang="fr-CA" sz="2800" dirty="0">
                <a:solidFill>
                  <a:schemeClr val="tx1"/>
                </a:solidFill>
              </a:rPr>
              <a:t>Identifier les patineurs (entraîneurs)</a:t>
            </a:r>
          </a:p>
          <a:p>
            <a:pPr marL="601579" indent="-601579">
              <a:lnSpc>
                <a:spcPct val="104999"/>
              </a:lnSpc>
              <a:buSzPct val="100000"/>
              <a:buChar char="•"/>
              <a:defRPr sz="2300" b="1">
                <a:solidFill>
                  <a:srgbClr val="800000"/>
                </a:solidFill>
              </a:defRPr>
            </a:pPr>
            <a:r>
              <a:rPr lang="fr-CA" sz="2800" dirty="0">
                <a:solidFill>
                  <a:schemeClr val="tx1"/>
                </a:solidFill>
              </a:rPr>
              <a:t>Réunir les éléments, comme on établit la relation</a:t>
            </a:r>
          </a:p>
          <a:p>
            <a:pPr marL="601579" indent="-601579">
              <a:lnSpc>
                <a:spcPct val="104999"/>
              </a:lnSpc>
              <a:buSzPct val="100000"/>
              <a:buChar char="•"/>
              <a:defRPr sz="2300" b="1">
                <a:solidFill>
                  <a:srgbClr val="800000"/>
                </a:solidFill>
              </a:defRPr>
            </a:pPr>
            <a:r>
              <a:rPr lang="fr-CA" sz="2800" dirty="0">
                <a:solidFill>
                  <a:schemeClr val="tx1"/>
                </a:solidFill>
              </a:rPr>
              <a:t>Pratique exemplaire (ordre, sécurité, règles des progressions)</a:t>
            </a:r>
          </a:p>
          <a:p>
            <a:pPr marL="601579" indent="-601579">
              <a:lnSpc>
                <a:spcPct val="104999"/>
              </a:lnSpc>
              <a:buSzPct val="100000"/>
              <a:buChar char="•"/>
              <a:defRPr sz="2300" b="1">
                <a:solidFill>
                  <a:srgbClr val="800000"/>
                </a:solidFill>
              </a:defRPr>
            </a:pPr>
            <a:r>
              <a:rPr lang="fr-CA" sz="2800" dirty="0">
                <a:solidFill>
                  <a:schemeClr val="tx1"/>
                </a:solidFill>
              </a:rPr>
              <a:t>Hors glace tout d’abord!</a:t>
            </a:r>
          </a:p>
          <a:p>
            <a:pPr marL="601579" indent="-601579">
              <a:lnSpc>
                <a:spcPct val="104999"/>
              </a:lnSpc>
              <a:buSzPct val="100000"/>
              <a:buChar char="•"/>
              <a:defRPr sz="2300" b="1">
                <a:solidFill>
                  <a:srgbClr val="800000"/>
                </a:solidFill>
              </a:defRPr>
            </a:pPr>
            <a:r>
              <a:rPr lang="fr-CA" sz="2800" dirty="0">
                <a:solidFill>
                  <a:schemeClr val="tx1"/>
                </a:solidFill>
              </a:rPr>
              <a:t>Avantages de commencer les jeunes patineurs en patinage en couple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"/>
          <p:cNvSpPr txBox="1"/>
          <p:nvPr>
            <p:custDataLst>
              <p:tags r:id="rId1"/>
            </p:custDataLst>
          </p:nvPr>
        </p:nvSpPr>
        <p:spPr>
          <a:xfrm>
            <a:off x="666529" y="0"/>
            <a:ext cx="8172450" cy="5318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20000"/>
              </a:lnSpc>
              <a:defRPr sz="4500" b="1">
                <a:solidFill>
                  <a:srgbClr val="800000"/>
                </a:solidFill>
              </a:defRPr>
            </a:pPr>
            <a:r>
              <a:rPr lang="fr-CA" dirty="0"/>
              <a:t>La communication est la clé</a:t>
            </a:r>
          </a:p>
          <a:p>
            <a:pPr marL="451184" indent="-451184">
              <a:lnSpc>
                <a:spcPct val="104999"/>
              </a:lnSpc>
              <a:buSzPct val="100000"/>
              <a:buChar char="•"/>
              <a:defRPr sz="2500" b="1">
                <a:solidFill>
                  <a:srgbClr val="800000"/>
                </a:solidFill>
              </a:defRPr>
            </a:pPr>
            <a:endParaRPr lang="fr-CA" dirty="0"/>
          </a:p>
          <a:p>
            <a:pPr>
              <a:lnSpc>
                <a:spcPct val="104999"/>
              </a:lnSpc>
              <a:buSzPct val="100000"/>
              <a:defRPr sz="2500" b="1">
                <a:solidFill>
                  <a:srgbClr val="800000"/>
                </a:solidFill>
              </a:defRPr>
            </a:pPr>
            <a:r>
              <a:rPr lang="fr-CA" sz="2800" dirty="0">
                <a:solidFill>
                  <a:schemeClr val="tx1"/>
                </a:solidFill>
              </a:rPr>
              <a:t>Les RENCONTRES</a:t>
            </a:r>
          </a:p>
          <a:p>
            <a:pPr marL="857584" indent="-451184">
              <a:lnSpc>
                <a:spcPct val="104999"/>
              </a:lnSpc>
              <a:buSzPct val="52999"/>
              <a:buChar char="★"/>
              <a:defRPr sz="2300" b="1">
                <a:solidFill>
                  <a:srgbClr val="800000"/>
                </a:solidFill>
              </a:defRPr>
            </a:pPr>
            <a:r>
              <a:rPr lang="fr-CA" sz="2800" dirty="0">
                <a:solidFill>
                  <a:schemeClr val="tx1"/>
                </a:solidFill>
              </a:rPr>
              <a:t>Avec les parents de chaque patineur (rôles)</a:t>
            </a:r>
          </a:p>
          <a:p>
            <a:pPr marL="857584" indent="-451184">
              <a:lnSpc>
                <a:spcPct val="104999"/>
              </a:lnSpc>
              <a:buSzPct val="52999"/>
              <a:buChar char="★"/>
              <a:defRPr sz="2300" b="1">
                <a:solidFill>
                  <a:srgbClr val="800000"/>
                </a:solidFill>
              </a:defRPr>
            </a:pPr>
            <a:r>
              <a:rPr lang="fr-CA" sz="2800" dirty="0">
                <a:solidFill>
                  <a:schemeClr val="tx1"/>
                </a:solidFill>
              </a:rPr>
              <a:t>Les parents et leurs enfants patineurs</a:t>
            </a:r>
          </a:p>
          <a:p>
            <a:pPr marL="857584" indent="-451184">
              <a:lnSpc>
                <a:spcPct val="104999"/>
              </a:lnSpc>
              <a:buSzPct val="52999"/>
              <a:buChar char="★"/>
              <a:defRPr sz="2300" b="1">
                <a:solidFill>
                  <a:srgbClr val="800000"/>
                </a:solidFill>
              </a:defRPr>
            </a:pPr>
            <a:r>
              <a:rPr lang="fr-CA" sz="2800" dirty="0">
                <a:solidFill>
                  <a:schemeClr val="tx1"/>
                </a:solidFill>
              </a:rPr>
              <a:t>Tous les parents et les patineurs</a:t>
            </a:r>
          </a:p>
          <a:p>
            <a:pPr marL="857584" indent="-451184">
              <a:lnSpc>
                <a:spcPct val="104999"/>
              </a:lnSpc>
              <a:buSzPct val="52999"/>
              <a:buChar char="★"/>
              <a:defRPr sz="2300" b="1">
                <a:solidFill>
                  <a:srgbClr val="800000"/>
                </a:solidFill>
              </a:defRPr>
            </a:pPr>
            <a:r>
              <a:rPr lang="fr-CA" sz="2800" dirty="0">
                <a:solidFill>
                  <a:schemeClr val="tx1"/>
                </a:solidFill>
              </a:rPr>
              <a:t>Les entraîneurs des équipes (rôles)</a:t>
            </a:r>
          </a:p>
          <a:p>
            <a:pPr marL="857584" indent="-451184">
              <a:lnSpc>
                <a:spcPct val="104999"/>
              </a:lnSpc>
              <a:buSzPct val="52999"/>
              <a:buChar char="★"/>
              <a:defRPr sz="2300" b="1">
                <a:solidFill>
                  <a:srgbClr val="800000"/>
                </a:solidFill>
              </a:defRPr>
            </a:pPr>
            <a:r>
              <a:rPr lang="fr-CA" sz="2800" dirty="0">
                <a:solidFill>
                  <a:schemeClr val="tx1"/>
                </a:solidFill>
              </a:rPr>
              <a:t>Les membres de l’équipe de soutien intégré (force, aspect mental, nutrition)</a:t>
            </a:r>
          </a:p>
          <a:p>
            <a:pPr marL="857584" indent="-451184">
              <a:lnSpc>
                <a:spcPct val="104999"/>
              </a:lnSpc>
              <a:buSzPct val="52999"/>
              <a:buChar char="★"/>
              <a:defRPr sz="2300" b="1">
                <a:solidFill>
                  <a:srgbClr val="800000"/>
                </a:solidFill>
              </a:defRPr>
            </a:pPr>
            <a:r>
              <a:rPr lang="fr-CA" sz="2800" dirty="0">
                <a:solidFill>
                  <a:schemeClr val="tx1"/>
                </a:solidFill>
              </a:rPr>
              <a:t>Engagement et planification</a:t>
            </a:r>
          </a:p>
          <a:p>
            <a:pPr marL="857584" indent="-451184">
              <a:lnSpc>
                <a:spcPct val="104999"/>
              </a:lnSpc>
              <a:buSzPct val="52999"/>
              <a:buChar char="★"/>
              <a:defRPr sz="2300" b="1">
                <a:solidFill>
                  <a:srgbClr val="800000"/>
                </a:solidFill>
              </a:defRPr>
            </a:pPr>
            <a:endParaRPr lang="fr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 txBox="1"/>
          <p:nvPr>
            <p:custDataLst>
              <p:tags r:id="rId1"/>
            </p:custDataLst>
          </p:nvPr>
        </p:nvSpPr>
        <p:spPr>
          <a:xfrm>
            <a:off x="577215" y="1090959"/>
            <a:ext cx="8172451" cy="2419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4999"/>
              </a:lnSpc>
              <a:defRPr sz="4300" b="1">
                <a:solidFill>
                  <a:srgbClr val="800000"/>
                </a:solidFill>
              </a:defRPr>
            </a:lvl1pPr>
          </a:lstStyle>
          <a:p>
            <a:r>
              <a:rPr lang="fr-CA" sz="4800" dirty="0"/>
              <a:t>Quels sont certains des « éléments essentiels » pour les clubs et les écoles?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1"/>
          <p:cNvSpPr txBox="1"/>
          <p:nvPr>
            <p:custDataLst>
              <p:tags r:id="rId1"/>
            </p:custDataLst>
          </p:nvPr>
        </p:nvSpPr>
        <p:spPr>
          <a:xfrm>
            <a:off x="719692" y="5938"/>
            <a:ext cx="8172450" cy="1772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4999"/>
              </a:lnSpc>
              <a:defRPr sz="5200" b="1">
                <a:solidFill>
                  <a:srgbClr val="800000"/>
                </a:solidFill>
              </a:defRPr>
            </a:lvl1pPr>
          </a:lstStyle>
          <a:p>
            <a:r>
              <a:rPr lang="fr-CA" dirty="0"/>
              <a:t>Formation d’une équipe d’entraînement</a:t>
            </a:r>
          </a:p>
        </p:txBody>
      </p:sp>
      <p:pic>
        <p:nvPicPr>
          <p:cNvPr id="76" name="Picture 3" descr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2082601" y="1772793"/>
            <a:ext cx="4810000" cy="320083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>
            <p:custDataLst>
              <p:tags r:id="rId3"/>
            </p:custDataLst>
          </p:nvPr>
        </p:nvSpPr>
        <p:spPr>
          <a:xfrm>
            <a:off x="2524125" y="2562225"/>
            <a:ext cx="2438400" cy="20764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/>
              <a:t>SOYEZ L’ÉNERGIE QUE VOUS VOULEZ ATTIRER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I have two skaters who are interested … Now What?"/>
          <p:cNvSpPr txBox="1"/>
          <p:nvPr>
            <p:custDataLst>
              <p:tags r:id="rId1"/>
            </p:custDataLst>
          </p:nvPr>
        </p:nvSpPr>
        <p:spPr>
          <a:xfrm>
            <a:off x="659218" y="1180214"/>
            <a:ext cx="8046413" cy="1717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20000"/>
              </a:lnSpc>
              <a:defRPr sz="4500" b="1">
                <a:solidFill>
                  <a:srgbClr val="800000"/>
                </a:solidFill>
              </a:defRPr>
            </a:lvl1pPr>
          </a:lstStyle>
          <a:p>
            <a:r>
              <a:rPr lang="fr-CA" sz="4400" dirty="0"/>
              <a:t>J’ai deux patineurs intéressés… quelle est la prochaine étape?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sources available to new pairs coaches?…"/>
          <p:cNvSpPr txBox="1"/>
          <p:nvPr>
            <p:custDataLst>
              <p:tags r:id="rId1"/>
            </p:custDataLst>
          </p:nvPr>
        </p:nvSpPr>
        <p:spPr>
          <a:xfrm>
            <a:off x="781424" y="-96602"/>
            <a:ext cx="8362576" cy="3861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120000"/>
              </a:lnSpc>
              <a:defRPr sz="4500" b="1">
                <a:solidFill>
                  <a:srgbClr val="800000"/>
                </a:solidFill>
              </a:defRPr>
            </a:pPr>
            <a:r>
              <a:rPr lang="fr-CA" dirty="0"/>
              <a:t>Ressources offertes aux    nouveaux entraîneurs de patinage en couple?</a:t>
            </a:r>
          </a:p>
          <a:p>
            <a:pPr marL="451184" indent="-451184">
              <a:lnSpc>
                <a:spcPct val="104999"/>
              </a:lnSpc>
              <a:buSzPct val="100000"/>
              <a:buChar char="•"/>
              <a:defRPr sz="2300" b="1">
                <a:solidFill>
                  <a:srgbClr val="800000"/>
                </a:solidFill>
              </a:defRPr>
            </a:pPr>
            <a:endParaRPr lang="fr-CA" dirty="0"/>
          </a:p>
          <a:p>
            <a:pPr marL="451184" indent="-451184">
              <a:lnSpc>
                <a:spcPct val="104999"/>
              </a:lnSpc>
              <a:buSzPct val="100000"/>
              <a:buChar char="•"/>
              <a:defRPr sz="2300" b="1">
                <a:solidFill>
                  <a:srgbClr val="800000"/>
                </a:solidFill>
              </a:defRPr>
            </a:pPr>
            <a:r>
              <a:rPr lang="fr-CA" sz="2800" dirty="0">
                <a:solidFill>
                  <a:schemeClr val="tx1"/>
                </a:solidFill>
              </a:rPr>
              <a:t>Où trouver les règlements (types de levées, PE, niveaux de difficulté)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Questions and Open Discussion"/>
          <p:cNvSpPr txBox="1"/>
          <p:nvPr>
            <p:custDataLst>
              <p:tags r:id="rId1"/>
            </p:custDataLst>
          </p:nvPr>
        </p:nvSpPr>
        <p:spPr>
          <a:xfrm>
            <a:off x="313592" y="1244916"/>
            <a:ext cx="8282900" cy="236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20000"/>
              </a:lnSpc>
              <a:defRPr sz="5200" b="1">
                <a:solidFill>
                  <a:srgbClr val="800000"/>
                </a:solidFill>
              </a:defRPr>
            </a:pPr>
            <a:r>
              <a:rPr lang="fr-CA" dirty="0"/>
              <a:t>Questions et discussion ouverte</a:t>
            </a:r>
          </a:p>
          <a:p>
            <a:pPr>
              <a:lnSpc>
                <a:spcPct val="104999"/>
              </a:lnSpc>
              <a:defRPr sz="2300" b="1">
                <a:solidFill>
                  <a:srgbClr val="800000"/>
                </a:solidFill>
              </a:defRPr>
            </a:pPr>
            <a:endParaRPr lang="fr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/>
          <p:nvPr>
            <p:custDataLst>
              <p:tags r:id="rId1"/>
            </p:custDataLst>
          </p:nvPr>
        </p:nvSpPr>
        <p:spPr>
          <a:xfrm>
            <a:off x="1138843" y="160562"/>
            <a:ext cx="7913718" cy="691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ctr">
              <a:lnSpc>
                <a:spcPct val="90000"/>
              </a:lnSpc>
              <a:defRPr sz="3900" b="1">
                <a:solidFill>
                  <a:srgbClr val="800000"/>
                </a:solidFill>
              </a:defRPr>
            </a:lvl1pPr>
          </a:lstStyle>
          <a:p>
            <a:r>
              <a:rPr lang="fr-CA" dirty="0"/>
              <a:t>Bienvenue!</a:t>
            </a:r>
          </a:p>
        </p:txBody>
      </p:sp>
      <p:sp>
        <p:nvSpPr>
          <p:cNvPr id="23" name="Subtitle 2"/>
          <p:cNvSpPr txBox="1"/>
          <p:nvPr>
            <p:custDataLst>
              <p:tags r:id="rId2"/>
            </p:custDataLst>
          </p:nvPr>
        </p:nvSpPr>
        <p:spPr>
          <a:xfrm>
            <a:off x="1070043" y="1328589"/>
            <a:ext cx="7487361" cy="2947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defRPr sz="800"/>
            </a:pPr>
            <a:endParaRPr lang="fr-CA" dirty="0"/>
          </a:p>
          <a:p>
            <a:pPr marL="631825" indent="-544512">
              <a:defRPr sz="1200"/>
            </a:pPr>
            <a:r>
              <a:rPr lang="fr-CA" dirty="0"/>
              <a:t>…</a:t>
            </a:r>
            <a:endParaRPr lang="fr-CA" sz="3200" dirty="0"/>
          </a:p>
        </p:txBody>
      </p:sp>
      <p:pic>
        <p:nvPicPr>
          <p:cNvPr id="24" name="Picture 4" descr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1070043" y="1083311"/>
            <a:ext cx="7189975" cy="342647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2314574" y="1328589"/>
            <a:ext cx="4933951" cy="7573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800" dirty="0">
                <a:solidFill>
                  <a:schemeClr val="bg1"/>
                </a:solidFill>
              </a:rPr>
              <a:t>L’effet en chaîne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2238374" y="3309789"/>
            <a:ext cx="5133976" cy="899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dirty="0">
                <a:solidFill>
                  <a:schemeClr val="bg1"/>
                </a:solidFill>
              </a:rPr>
              <a:t>Un petit changement peut avoir un énorme impact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/>
          <p:cNvSpPr txBox="1"/>
          <p:nvPr>
            <p:custDataLst>
              <p:tags r:id="rId1"/>
            </p:custDataLst>
          </p:nvPr>
        </p:nvSpPr>
        <p:spPr>
          <a:xfrm>
            <a:off x="1083158" y="-1"/>
            <a:ext cx="697768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 b="1">
                <a:solidFill>
                  <a:srgbClr val="800000"/>
                </a:solidFill>
              </a:defRPr>
            </a:lvl1pPr>
          </a:lstStyle>
          <a:p>
            <a:r>
              <a:rPr lang="fr-CA" dirty="0"/>
              <a:t>Richard Gauthier</a:t>
            </a:r>
          </a:p>
        </p:txBody>
      </p:sp>
      <p:sp>
        <p:nvSpPr>
          <p:cNvPr id="29" name="Rectangle 1"/>
          <p:cNvSpPr txBox="1"/>
          <p:nvPr>
            <p:custDataLst>
              <p:tags r:id="rId2"/>
            </p:custDataLst>
          </p:nvPr>
        </p:nvSpPr>
        <p:spPr>
          <a:xfrm>
            <a:off x="1083158" y="1420645"/>
            <a:ext cx="6977682" cy="3323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  <a:defRPr sz="3000" b="1">
                <a:solidFill>
                  <a:srgbClr val="800000"/>
                </a:solidFill>
              </a:defRPr>
            </a:pPr>
            <a:r>
              <a:rPr lang="fr-CA" dirty="0">
                <a:solidFill>
                  <a:schemeClr val="tx1"/>
                </a:solidFill>
              </a:rPr>
              <a:t>Actuellement entraîneur au niveau des Championnats du monde et des Jeux olympiques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  <a:defRPr sz="3000" b="1">
                <a:solidFill>
                  <a:srgbClr val="800000"/>
                </a:solidFill>
              </a:defRPr>
            </a:pPr>
            <a:r>
              <a:rPr lang="fr-CA" dirty="0">
                <a:solidFill>
                  <a:schemeClr val="tx1"/>
                </a:solidFill>
              </a:rPr>
              <a:t>Plus de 30 ans d’expérience en entraînement de multiples concurrents aux Championnats du monde et aux Jeux olympiques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"/>
          <p:cNvSpPr txBox="1"/>
          <p:nvPr>
            <p:custDataLst>
              <p:tags r:id="rId1"/>
            </p:custDataLst>
          </p:nvPr>
        </p:nvSpPr>
        <p:spPr>
          <a:xfrm>
            <a:off x="5081236" y="912666"/>
            <a:ext cx="3483937" cy="216683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lnSpc>
                <a:spcPct val="104999"/>
              </a:lnSpc>
              <a:defRPr sz="6000" b="1">
                <a:solidFill>
                  <a:srgbClr val="800000"/>
                </a:solidFill>
              </a:defRPr>
            </a:lvl1pPr>
          </a:lstStyle>
          <a:p>
            <a:pPr algn="l" defTabSz="91440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CA" kern="1200" dirty="0">
                <a:solidFill>
                  <a:schemeClr val="tx1"/>
                </a:solidFill>
              </a:rPr>
              <a:t>Mon histoire…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7FF285A-DCEF-4D11-83D0-23CAFCD7E26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6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"/>
          <p:cNvSpPr txBox="1"/>
          <p:nvPr>
            <p:custDataLst>
              <p:tags r:id="rId1"/>
            </p:custDataLst>
          </p:nvPr>
        </p:nvSpPr>
        <p:spPr>
          <a:xfrm>
            <a:off x="1083158" y="-1"/>
            <a:ext cx="697768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 b="1">
                <a:solidFill>
                  <a:srgbClr val="800000"/>
                </a:solidFill>
              </a:defRPr>
            </a:lvl1pPr>
          </a:lstStyle>
          <a:p>
            <a:r>
              <a:rPr lang="fr-CA" dirty="0"/>
              <a:t>David Schultz</a:t>
            </a:r>
          </a:p>
        </p:txBody>
      </p:sp>
      <p:sp>
        <p:nvSpPr>
          <p:cNvPr id="38" name="Rectangle 1"/>
          <p:cNvSpPr txBox="1"/>
          <p:nvPr>
            <p:custDataLst>
              <p:tags r:id="rId2"/>
            </p:custDataLst>
          </p:nvPr>
        </p:nvSpPr>
        <p:spPr>
          <a:xfrm>
            <a:off x="1035657" y="830996"/>
            <a:ext cx="7203467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50657" indent="-250657">
              <a:buSzPct val="100000"/>
              <a:buChar char="•"/>
              <a:defRPr sz="3000" b="1">
                <a:solidFill>
                  <a:srgbClr val="800000"/>
                </a:solidFill>
              </a:defRPr>
            </a:pPr>
            <a:r>
              <a:rPr lang="fr-CA" dirty="0">
                <a:solidFill>
                  <a:schemeClr val="tx1"/>
                </a:solidFill>
              </a:rPr>
              <a:t>Directeur de haute performance pour Patinage Canada Saskatchewan et actuellement entraîneur de niveau national</a:t>
            </a:r>
          </a:p>
          <a:p>
            <a:pPr>
              <a:defRPr sz="3000" b="1">
                <a:solidFill>
                  <a:srgbClr val="800000"/>
                </a:solidFill>
              </a:defRPr>
            </a:pPr>
            <a:endParaRPr lang="fr-CA" dirty="0">
              <a:solidFill>
                <a:schemeClr val="tx1"/>
              </a:solidFill>
            </a:endParaRPr>
          </a:p>
          <a:p>
            <a:pPr marL="250657" indent="-250657">
              <a:buSzPct val="100000"/>
              <a:buChar char="•"/>
              <a:defRPr sz="3000" b="1">
                <a:solidFill>
                  <a:srgbClr val="800000"/>
                </a:solidFill>
              </a:defRPr>
            </a:pPr>
            <a:r>
              <a:rPr lang="fr-CA" dirty="0">
                <a:solidFill>
                  <a:schemeClr val="tx1"/>
                </a:solidFill>
              </a:rPr>
              <a:t>2,5 années d’expérience en entraînement  de patineurs de patinage en couple (10 ans d’expérience en tout comme entraîneur)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"/>
          <p:cNvSpPr txBox="1"/>
          <p:nvPr>
            <p:custDataLst>
              <p:tags r:id="rId1"/>
            </p:custDataLst>
          </p:nvPr>
        </p:nvSpPr>
        <p:spPr>
          <a:xfrm>
            <a:off x="5059971" y="1337969"/>
            <a:ext cx="3483937" cy="216683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lnSpc>
                <a:spcPct val="104999"/>
              </a:lnSpc>
              <a:defRPr sz="6000" b="1">
                <a:solidFill>
                  <a:srgbClr val="800000"/>
                </a:solidFill>
              </a:defRPr>
            </a:lvl1pPr>
          </a:lstStyle>
          <a:p>
            <a:pPr algn="l" defTabSz="91440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CA" kern="1200" dirty="0">
                <a:solidFill>
                  <a:schemeClr val="tx1"/>
                </a:solidFill>
              </a:rPr>
              <a:t>Mon histoire…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erson wearing a black shirt&#10;&#10;Description automatically generated">
            <a:extLst>
              <a:ext uri="{FF2B5EF4-FFF2-40B4-BE49-F238E27FC236}">
                <a16:creationId xmlns:a16="http://schemas.microsoft.com/office/drawing/2014/main" id="{8913EFA0-6AB7-4AD0-8FC3-CA407B9A620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6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"/>
          <p:cNvSpPr txBox="1"/>
          <p:nvPr>
            <p:custDataLst>
              <p:tags r:id="rId1"/>
            </p:custDataLst>
          </p:nvPr>
        </p:nvSpPr>
        <p:spPr>
          <a:xfrm>
            <a:off x="1300328" y="-101263"/>
            <a:ext cx="6977682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200" b="1">
                <a:solidFill>
                  <a:srgbClr val="800000"/>
                </a:solidFill>
              </a:defRPr>
            </a:lvl1pPr>
          </a:lstStyle>
          <a:p>
            <a:r>
              <a:rPr lang="fr-CA" dirty="0"/>
              <a:t>Qu’est-ce que le patinage en couple?</a:t>
            </a:r>
          </a:p>
        </p:txBody>
      </p:sp>
      <p:pic>
        <p:nvPicPr>
          <p:cNvPr id="47" name="Picture 3" descr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483018" y="1785286"/>
            <a:ext cx="4261092" cy="31958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What are some of the Opportunities for Coaches?…"/>
          <p:cNvSpPr txBox="1"/>
          <p:nvPr>
            <p:custDataLst>
              <p:tags r:id="rId1"/>
            </p:custDataLst>
          </p:nvPr>
        </p:nvSpPr>
        <p:spPr>
          <a:xfrm>
            <a:off x="308194" y="0"/>
            <a:ext cx="8527611" cy="4935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120000"/>
              </a:lnSpc>
              <a:defRPr sz="4500" b="1">
                <a:solidFill>
                  <a:srgbClr val="800000"/>
                </a:solidFill>
              </a:defRPr>
            </a:pPr>
            <a:r>
              <a:rPr lang="fr-CA" dirty="0"/>
              <a:t>      Occasions pour les entraîneurs?</a:t>
            </a:r>
          </a:p>
          <a:p>
            <a:pPr algn="ctr">
              <a:lnSpc>
                <a:spcPct val="120000"/>
              </a:lnSpc>
              <a:defRPr sz="4500" b="1">
                <a:solidFill>
                  <a:srgbClr val="800000"/>
                </a:solidFill>
              </a:defRPr>
            </a:pPr>
            <a:endParaRPr lang="fr-CA" sz="1500" dirty="0"/>
          </a:p>
          <a:p>
            <a:pPr algn="ctr">
              <a:lnSpc>
                <a:spcPct val="120000"/>
              </a:lnSpc>
              <a:defRPr sz="4500" b="1">
                <a:solidFill>
                  <a:srgbClr val="800000"/>
                </a:solidFill>
              </a:defRPr>
            </a:pPr>
            <a:endParaRPr lang="fr-CA" sz="1500" dirty="0"/>
          </a:p>
          <a:p>
            <a:pPr marL="451184" indent="-451184">
              <a:lnSpc>
                <a:spcPct val="104999"/>
              </a:lnSpc>
              <a:buSzPct val="100000"/>
              <a:buChar char="•"/>
              <a:defRPr sz="2300" b="1">
                <a:solidFill>
                  <a:srgbClr val="800000"/>
                </a:solidFill>
              </a:defRPr>
            </a:pPr>
            <a:r>
              <a:rPr lang="fr-CA" sz="2800" dirty="0">
                <a:solidFill>
                  <a:schemeClr val="tx1"/>
                </a:solidFill>
              </a:rPr>
              <a:t>Parcours plus facile pour la participation des patineurs au Défi et aux Championnats canadiens</a:t>
            </a:r>
          </a:p>
          <a:p>
            <a:pPr marL="451184" indent="-451184">
              <a:lnSpc>
                <a:spcPct val="104999"/>
              </a:lnSpc>
              <a:buSzPct val="100000"/>
              <a:buChar char="•"/>
              <a:defRPr sz="2300" b="1">
                <a:solidFill>
                  <a:srgbClr val="800000"/>
                </a:solidFill>
              </a:defRPr>
            </a:pPr>
            <a:r>
              <a:rPr lang="fr-CA" sz="2800" dirty="0">
                <a:solidFill>
                  <a:schemeClr val="tx1"/>
                </a:solidFill>
              </a:rPr>
              <a:t>Perfectionnement professionnel et exposition</a:t>
            </a:r>
          </a:p>
          <a:p>
            <a:pPr marL="451184" indent="-451184">
              <a:lnSpc>
                <a:spcPct val="104999"/>
              </a:lnSpc>
              <a:buSzPct val="100000"/>
              <a:buChar char="•"/>
              <a:defRPr sz="2300" b="1">
                <a:solidFill>
                  <a:srgbClr val="800000"/>
                </a:solidFill>
              </a:defRPr>
            </a:pPr>
            <a:r>
              <a:rPr lang="fr-CA" sz="2800" dirty="0">
                <a:solidFill>
                  <a:schemeClr val="tx1"/>
                </a:solidFill>
              </a:rPr>
              <a:t>Maintien des athlètes dans le club et dans le sport</a:t>
            </a:r>
          </a:p>
          <a:p>
            <a:pPr marL="451184" indent="-451184">
              <a:lnSpc>
                <a:spcPct val="104999"/>
              </a:lnSpc>
              <a:buSzPct val="100000"/>
              <a:buChar char="•"/>
              <a:defRPr sz="2300" b="1">
                <a:solidFill>
                  <a:srgbClr val="800000"/>
                </a:solidFill>
              </a:defRPr>
            </a:pPr>
            <a:r>
              <a:rPr lang="fr-CA" sz="2800" dirty="0">
                <a:solidFill>
                  <a:schemeClr val="tx1"/>
                </a:solidFill>
              </a:rPr>
              <a:t>Occasion de collaborer et de faire équipe avec d’autres entraîneurs</a:t>
            </a:r>
          </a:p>
          <a:p>
            <a:pPr marL="451184" indent="-451184">
              <a:lnSpc>
                <a:spcPct val="104999"/>
              </a:lnSpc>
              <a:buSzPct val="100000"/>
              <a:buChar char="•"/>
              <a:defRPr sz="2300" b="1">
                <a:solidFill>
                  <a:srgbClr val="800000"/>
                </a:solidFill>
              </a:defRPr>
            </a:pPr>
            <a:endParaRPr lang="fr-CA" dirty="0"/>
          </a:p>
          <a:p>
            <a:pPr marL="451184" indent="-451184">
              <a:lnSpc>
                <a:spcPct val="104999"/>
              </a:lnSpc>
              <a:buSzPct val="100000"/>
              <a:buChar char="•"/>
              <a:defRPr sz="2300" b="1">
                <a:solidFill>
                  <a:srgbClr val="800000"/>
                </a:solidFill>
              </a:defRPr>
            </a:pPr>
            <a:endParaRPr lang="fr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ports-quotes.jpg" descr="sports-quotes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/>
          </a:blip>
          <a:srcRect b="6226"/>
          <a:stretch>
            <a:fillRect/>
          </a:stretch>
        </p:blipFill>
        <p:spPr>
          <a:xfrm>
            <a:off x="2546106" y="733079"/>
            <a:ext cx="4051788" cy="394286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2828925" y="828675"/>
            <a:ext cx="3333750" cy="31623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dirty="0"/>
              <a:t>« Ne jamais dire jamais, car les limites, comme la peur, sont souvent juste une illusion »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IS_PP_16-9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B3E9CA9A2BDD4AAEAD9076CA0CC16D" ma:contentTypeVersion="7" ma:contentTypeDescription="Create a new document." ma:contentTypeScope="" ma:versionID="491cb5c29903cb46ca627b3411968a06">
  <xsd:schema xmlns:xsd="http://www.w3.org/2001/XMLSchema" xmlns:xs="http://www.w3.org/2001/XMLSchema" xmlns:p="http://schemas.microsoft.com/office/2006/metadata/properties" xmlns:ns2="ebca72ce-8f4b-481b-a2d8-a39f1959bd62" xmlns:ns3="cd629007-28bf-4ddb-9f91-efe3502cb02e" targetNamespace="http://schemas.microsoft.com/office/2006/metadata/properties" ma:root="true" ma:fieldsID="4d9955d78a6e5d387cb54f066ad4b263" ns2:_="" ns3:_="">
    <xsd:import namespace="ebca72ce-8f4b-481b-a2d8-a39f1959bd62"/>
    <xsd:import namespace="cd629007-28bf-4ddb-9f91-efe3502cb0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a72ce-8f4b-481b-a2d8-a39f1959bd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29007-28bf-4ddb-9f91-efe3502cb02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8D7660-BACC-41E0-8A08-42118F5911CA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ebca72ce-8f4b-481b-a2d8-a39f1959bd62"/>
    <ds:schemaRef ds:uri="cd629007-28bf-4ddb-9f91-efe3502cb02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E89CD2D-5DE6-40AC-9F97-65E0AFF239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3C7512-F51D-410B-9153-17FB8D2231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ca72ce-8f4b-481b-a2d8-a39f1959bd62"/>
    <ds:schemaRef ds:uri="cd629007-28bf-4ddb-9f91-efe3502cb0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IS_PP_16-9_FR</Template>
  <TotalTime>83</TotalTime>
  <Words>407</Words>
  <Application>Microsoft Office PowerPoint</Application>
  <PresentationFormat>On-screen Show (16:9)</PresentationFormat>
  <Paragraphs>69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IS_PP_16-9_FR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Josée Bourdon</dc:creator>
  <cp:lastModifiedBy>Josée Bourdon</cp:lastModifiedBy>
  <cp:revision>21</cp:revision>
  <cp:lastPrinted>2019-05-18T14:33:02Z</cp:lastPrinted>
  <dcterms:created xsi:type="dcterms:W3CDTF">2019-05-17T18:53:28Z</dcterms:created>
  <dcterms:modified xsi:type="dcterms:W3CDTF">2019-05-20T13:28:24Z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0x0101007BB3E9CA9A2BDD4AAEAD9076CA0CC16D</vt:lpwstr>
  </property>
</Properties>
</file>