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22"/>
  </p:notesMasterIdLst>
  <p:handoutMasterIdLst>
    <p:handoutMasterId r:id="rId23"/>
  </p:handoutMasterIdLst>
  <p:sldIdLst>
    <p:sldId id="257" r:id="rId5"/>
    <p:sldId id="258" r:id="rId6"/>
    <p:sldId id="270" r:id="rId7"/>
    <p:sldId id="288" r:id="rId8"/>
    <p:sldId id="259" r:id="rId9"/>
    <p:sldId id="293" r:id="rId10"/>
    <p:sldId id="266" r:id="rId11"/>
    <p:sldId id="294" r:id="rId12"/>
    <p:sldId id="262" r:id="rId13"/>
    <p:sldId id="287" r:id="rId14"/>
    <p:sldId id="263" r:id="rId15"/>
    <p:sldId id="289" r:id="rId16"/>
    <p:sldId id="295" r:id="rId17"/>
    <p:sldId id="290" r:id="rId18"/>
    <p:sldId id="286" r:id="rId19"/>
    <p:sldId id="291" r:id="rId20"/>
    <p:sldId id="265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49" autoAdjust="0"/>
    <p:restoredTop sz="81969"/>
  </p:normalViewPr>
  <p:slideViewPr>
    <p:cSldViewPr snapToGrid="0" snapToObjects="1">
      <p:cViewPr varScale="1">
        <p:scale>
          <a:sx n="185" d="100"/>
          <a:sy n="185" d="100"/>
        </p:scale>
        <p:origin x="448" y="1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34F125-D08D-3E40-A377-457338EE5649}" type="datetime1">
              <a:rPr lang="en-CA" smtClean="0"/>
              <a:t>2018-05-15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86385B-CBBA-D24E-A5FF-A24C3FD1A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5962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6364DD-3E68-4B4C-8553-7E9F8D664BBB}" type="datetime1">
              <a:rPr lang="en-CA" smtClean="0"/>
              <a:t>2018-05-15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D73FE8-9518-E147-967A-30499F3BB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0048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William to talk briefly about LGBTQI2S issues in sport brought to the forefront leading up to the 2014 Olympic Winter Games</a:t>
            </a:r>
          </a:p>
          <a:p>
            <a:endParaRPr lang="en-US" dirty="0"/>
          </a:p>
          <a:p>
            <a:r>
              <a:rPr lang="en-US" dirty="0"/>
              <a:t>But</a:t>
            </a:r>
          </a:p>
          <a:p>
            <a:endParaRPr lang="en-US" dirty="0"/>
          </a:p>
          <a:p>
            <a:r>
              <a:rPr lang="en-US" dirty="0"/>
              <a:t>~</a:t>
            </a:r>
            <a:r>
              <a:rPr lang="en-US" sz="1200" dirty="0"/>
              <a:t>30 years of research on LGBGTQI2S athletes &amp; sport</a:t>
            </a:r>
          </a:p>
          <a:p>
            <a:r>
              <a:rPr lang="en-US" sz="1200" dirty="0"/>
              <a:t>Majority has focused on L and G coaches &amp; athletes</a:t>
            </a:r>
          </a:p>
          <a:p>
            <a:r>
              <a:rPr lang="en-US" sz="1200" dirty="0"/>
              <a:t>But, newer research emerging on trans and genderqueer kids and elite athletes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73FE8-9518-E147-967A-30499F3BB2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06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36525" y="85725"/>
            <a:ext cx="1951038" cy="1098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177" y="1349829"/>
            <a:ext cx="6668247" cy="767763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00964-B5C1-374D-8CBD-26DECFC3222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362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36525" y="85725"/>
            <a:ext cx="1951038" cy="1098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177" y="1349829"/>
            <a:ext cx="6668247" cy="7677630"/>
          </a:xfrm>
        </p:spPr>
        <p:txBody>
          <a:bodyPr/>
          <a:lstStyle/>
          <a:p>
            <a:r>
              <a:rPr lang="en-US" i="1" dirty="0"/>
              <a:t>Out on the Fields </a:t>
            </a:r>
            <a:r>
              <a:rPr lang="en-US" dirty="0"/>
              <a:t>(Denison &amp; Kitchen, 2016)</a:t>
            </a:r>
          </a:p>
          <a:p>
            <a:pPr lvl="1"/>
            <a:r>
              <a:rPr lang="en-US" dirty="0"/>
              <a:t>81% of Canadian participants witnessed or experienced homophobia in sports</a:t>
            </a:r>
          </a:p>
          <a:p>
            <a:pPr lvl="1"/>
            <a:r>
              <a:rPr lang="en-US" dirty="0"/>
              <a:t>70% of Canadian participants believe youth team sports are not welcoming for LGB persons</a:t>
            </a:r>
          </a:p>
          <a:p>
            <a:pPr lvl="1"/>
            <a:r>
              <a:rPr lang="en-US" dirty="0"/>
              <a:t>66% of Canadian participants felt that an openly LGB person would not be safe as a spectator at a sporting event</a:t>
            </a:r>
          </a:p>
          <a:p>
            <a:pPr lvl="1"/>
            <a:endParaRPr lang="en-US" dirty="0"/>
          </a:p>
          <a:p>
            <a:pPr marL="0" indent="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SzPct val="80000"/>
              <a:buNone/>
            </a:pPr>
            <a:r>
              <a:rPr lang="en-US" sz="2600" dirty="0"/>
              <a:t>Barriers to participation for trans and non-binary kids in recreational sport in Canada (Travers, 2016)</a:t>
            </a:r>
          </a:p>
          <a:p>
            <a:pPr lvl="1"/>
            <a:r>
              <a:rPr lang="en-US" dirty="0"/>
              <a:t>Potentially toxic environments in sport and physical activity spaces</a:t>
            </a:r>
          </a:p>
          <a:p>
            <a:pPr lvl="1"/>
            <a:r>
              <a:rPr lang="en-US" dirty="0"/>
              <a:t>Issues of access related to the fact that many sport programs and facilities are sex-segregated</a:t>
            </a:r>
          </a:p>
          <a:p>
            <a:pPr lvl="1"/>
            <a:r>
              <a:rPr lang="en-US" dirty="0"/>
              <a:t>Differentiation of activities based on sex stereotypes even within gender integrated (</a:t>
            </a:r>
            <a:r>
              <a:rPr lang="en-US" dirty="0" err="1"/>
              <a:t>i.e</a:t>
            </a:r>
            <a:r>
              <a:rPr lang="en-US" dirty="0"/>
              <a:t>, “co-ed”) sports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00964-B5C1-374D-8CBD-26DECFC3222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754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dirty="0"/>
              <a:t>Two-spirit is an indigenous identity that does not fit into Western perspectives on gender identity and sexual orientation</a:t>
            </a:r>
          </a:p>
          <a:p>
            <a:r>
              <a:rPr lang="en-CA" sz="1200" dirty="0"/>
              <a:t>Spiritual component</a:t>
            </a:r>
          </a:p>
          <a:p>
            <a:r>
              <a:rPr lang="en-CA" sz="1200" dirty="0"/>
              <a:t>This identity can only be held by indigenous/ First Nations persons and does not correspond directly to any white/Western definitions of LGBTQ identity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73FE8-9518-E147-967A-30499F3BB2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30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73FE8-9518-E147-967A-30499F3BB2C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85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73FE8-9518-E147-967A-30499F3BB2C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193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5818" y="0"/>
            <a:ext cx="6277158" cy="660868"/>
          </a:xfrm>
        </p:spPr>
        <p:txBody>
          <a:bodyPr>
            <a:noAutofit/>
          </a:bodyPr>
          <a:lstStyle>
            <a:lvl1pPr>
              <a:defRPr sz="285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0124" y="870064"/>
            <a:ext cx="8132852" cy="4132241"/>
          </a:xfrm>
        </p:spPr>
        <p:txBody>
          <a:bodyPr/>
          <a:lstStyle>
            <a:lvl2pPr marL="557213" indent="-214313">
              <a:buFont typeface="Calibri" panose="020F0502020204030204" pitchFamily="34" charset="0"/>
              <a:buChar char="—"/>
              <a:defRPr/>
            </a:lvl2pPr>
            <a:lvl3pPr>
              <a:defRPr sz="1650"/>
            </a:lvl3pPr>
            <a:lvl4pPr marL="1200150" indent="-171450">
              <a:buFont typeface="Courier New" panose="02070309020205020404" pitchFamily="49" charset="0"/>
              <a:buChar char="o"/>
              <a:defRPr/>
            </a:lvl4pPr>
            <a:lvl5pPr marL="1543050" indent="-171450">
              <a:buFont typeface="Calibri" panose="020F0502020204030204" pitchFamily="34" charset="0"/>
              <a:buChar char="—"/>
              <a:defRPr sz="13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093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442493A-E427-BA44-812A-AD76FAF5D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52" y="4400080"/>
            <a:ext cx="2754533" cy="636029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345989" y="1673059"/>
            <a:ext cx="8662087" cy="156441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900" b="1" dirty="0">
                <a:ln>
                  <a:solidFill>
                    <a:schemeClr val="tx1"/>
                  </a:solidFill>
                </a:ln>
                <a:solidFill>
                  <a:srgbClr val="800000"/>
                </a:solidFill>
              </a:rPr>
              <a:t>LGBTQI2S Inclusion &amp; Skate Canada</a:t>
            </a:r>
          </a:p>
          <a:p>
            <a:r>
              <a:rPr lang="en-US" sz="2900" b="1" i="1" dirty="0"/>
              <a:t>Rosie </a:t>
            </a:r>
            <a:r>
              <a:rPr lang="en-US" sz="2900" b="1" i="1" dirty="0" err="1"/>
              <a:t>Cossar</a:t>
            </a:r>
            <a:r>
              <a:rPr lang="en-US" sz="2900" b="1" i="1" dirty="0"/>
              <a:t>, Canadian Olympic Committee</a:t>
            </a:r>
          </a:p>
          <a:p>
            <a:r>
              <a:rPr lang="en-US" sz="2900" b="1" i="1" dirty="0"/>
              <a:t>Dr. William Bridel, University of Calgary</a:t>
            </a:r>
          </a:p>
        </p:txBody>
      </p:sp>
      <p:pic>
        <p:nvPicPr>
          <p:cNvPr id="7" name="image2.png">
            <a:extLst>
              <a:ext uri="{FF2B5EF4-FFF2-40B4-BE49-F238E27FC236}">
                <a16:creationId xmlns:a16="http://schemas.microsoft.com/office/drawing/2014/main" id="{CD75916A-C697-E344-A9F4-86404BAD5B3F}"/>
              </a:ext>
            </a:extLst>
          </p:cNvPr>
          <p:cNvPicPr/>
          <p:nvPr/>
        </p:nvPicPr>
        <p:blipFill rotWithShape="1">
          <a:blip r:embed="rId3"/>
          <a:srcRect l="9625" t="13387" r="10130" b="14580"/>
          <a:stretch/>
        </p:blipFill>
        <p:spPr>
          <a:xfrm>
            <a:off x="4786313" y="4276350"/>
            <a:ext cx="2138082" cy="759759"/>
          </a:xfrm>
          <a:prstGeom prst="rect">
            <a:avLst/>
          </a:prstGeom>
          <a:ln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4215EE-B8B0-1D4E-9E58-9938E05B0D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38" t="12927" r="12439" b="13327"/>
          <a:stretch/>
        </p:blipFill>
        <p:spPr>
          <a:xfrm>
            <a:off x="3176530" y="3850245"/>
            <a:ext cx="1214437" cy="118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831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19B5584-18A9-5645-AC89-6FFDB5132072}"/>
              </a:ext>
            </a:extLst>
          </p:cNvPr>
          <p:cNvSpPr/>
          <p:nvPr/>
        </p:nvSpPr>
        <p:spPr>
          <a:xfrm>
            <a:off x="347752" y="1288675"/>
            <a:ext cx="44499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Empowerment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7C5B9E-49D9-7441-9FC5-84C4772F147D}"/>
              </a:ext>
            </a:extLst>
          </p:cNvPr>
          <p:cNvSpPr/>
          <p:nvPr/>
        </p:nvSpPr>
        <p:spPr>
          <a:xfrm>
            <a:off x="2942880" y="2212005"/>
            <a:ext cx="27622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Inclusion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8B9B5C-DEAE-F843-9F98-CF4CC2072D07}"/>
              </a:ext>
            </a:extLst>
          </p:cNvPr>
          <p:cNvSpPr/>
          <p:nvPr/>
        </p:nvSpPr>
        <p:spPr>
          <a:xfrm>
            <a:off x="347752" y="3135335"/>
            <a:ext cx="27209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Empathy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66E002-3743-B445-A2A2-4C689F81BEBC}"/>
              </a:ext>
            </a:extLst>
          </p:cNvPr>
          <p:cNvSpPr/>
          <p:nvPr/>
        </p:nvSpPr>
        <p:spPr>
          <a:xfrm>
            <a:off x="3441611" y="3706411"/>
            <a:ext cx="2712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Diversity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62665E-965A-6947-B9BB-8E96EE004FA0}"/>
              </a:ext>
            </a:extLst>
          </p:cNvPr>
          <p:cNvSpPr/>
          <p:nvPr/>
        </p:nvSpPr>
        <p:spPr>
          <a:xfrm>
            <a:off x="5219338" y="832610"/>
            <a:ext cx="36647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Compassion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BFECE9-A6FA-514D-B0B3-B8CF22A9EE10}"/>
              </a:ext>
            </a:extLst>
          </p:cNvPr>
          <p:cNvSpPr/>
          <p:nvPr/>
        </p:nvSpPr>
        <p:spPr>
          <a:xfrm>
            <a:off x="5832743" y="2783081"/>
            <a:ext cx="24379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Respect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41477E4-96E9-2E40-BF9F-9C698A358B87}"/>
              </a:ext>
            </a:extLst>
          </p:cNvPr>
          <p:cNvSpPr txBox="1">
            <a:spLocks/>
          </p:cNvSpPr>
          <p:nvPr/>
        </p:nvSpPr>
        <p:spPr>
          <a:xfrm>
            <a:off x="1138844" y="160562"/>
            <a:ext cx="7913716" cy="69113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800000"/>
                </a:solidFill>
              </a:rPr>
              <a:t>Our Stories: The Present, The Future</a:t>
            </a:r>
          </a:p>
        </p:txBody>
      </p:sp>
    </p:spTree>
    <p:extLst>
      <p:ext uri="{BB962C8B-B14F-4D97-AF65-F5344CB8AC3E}">
        <p14:creationId xmlns:p14="http://schemas.microsoft.com/office/powerpoint/2010/main" val="402824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03301A-CD2F-5C41-B0C4-5F9477AD92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7187" r="21719"/>
          <a:stretch/>
        </p:blipFill>
        <p:spPr>
          <a:xfrm>
            <a:off x="5530016" y="851700"/>
            <a:ext cx="3522544" cy="32432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1138844" y="160562"/>
            <a:ext cx="7913716" cy="69113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800000"/>
                </a:solidFill>
              </a:rPr>
              <a:t>Skate Canada’s Story</a:t>
            </a: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810232" y="1215157"/>
            <a:ext cx="7913715" cy="361001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SzPct val="125000"/>
              <a:buFont typeface="Arial"/>
              <a:buBlip>
                <a:blip r:embed="rId4"/>
              </a:buBlip>
            </a:pPr>
            <a:r>
              <a:rPr lang="en-US" sz="2800" dirty="0"/>
              <a:t>Skating’s history is not one of openness, inclusion</a:t>
            </a:r>
            <a:br>
              <a:rPr lang="en-US" sz="2800" dirty="0"/>
            </a:br>
            <a:endParaRPr lang="en-US" sz="2800" dirty="0"/>
          </a:p>
          <a:p>
            <a:pPr marL="171450" indent="-171450">
              <a:buSzPct val="125000"/>
              <a:buBlip>
                <a:blip r:embed="rId4"/>
              </a:buBlip>
            </a:pPr>
            <a:r>
              <a:rPr lang="en-US" sz="2800" dirty="0"/>
              <a:t>But, the narrative is shifting!</a:t>
            </a:r>
            <a:br>
              <a:rPr lang="en-US" sz="2800" dirty="0"/>
            </a:br>
            <a:endParaRPr lang="en-US" sz="2800" dirty="0"/>
          </a:p>
          <a:p>
            <a:pPr marL="171450" indent="-171450">
              <a:buSzPct val="125000"/>
              <a:buBlip>
                <a:blip r:embed="rId4"/>
              </a:buBlip>
            </a:pPr>
            <a:r>
              <a:rPr lang="en-US" sz="2800" dirty="0"/>
              <a:t>Skate Canada’s commitment to Safe Sport</a:t>
            </a:r>
            <a:br>
              <a:rPr lang="en-US" sz="2800" dirty="0"/>
            </a:br>
            <a:endParaRPr lang="en-US" sz="2800" dirty="0"/>
          </a:p>
          <a:p>
            <a:pPr marL="171450" indent="-171450">
              <a:buSzPct val="125000"/>
              <a:buBlip>
                <a:blip r:embed="rId4"/>
              </a:buBlip>
            </a:pPr>
            <a:r>
              <a:rPr lang="en-US" sz="2800" dirty="0"/>
              <a:t>Inclusion as a necessary component of Safe  Sport</a:t>
            </a:r>
          </a:p>
          <a:p>
            <a:pPr marL="171450" indent="-171450">
              <a:buSzPct val="125000"/>
              <a:buFont typeface="Arial"/>
              <a:buBlip>
                <a:blip r:embed="rId4"/>
              </a:buBlip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4920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138844" y="160562"/>
            <a:ext cx="7913716" cy="69113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800000"/>
                </a:solidFill>
              </a:rPr>
              <a:t>Skate Canada’s Story</a:t>
            </a: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810232" y="1085851"/>
            <a:ext cx="7913715" cy="405765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10000"/>
              </a:lnSpc>
              <a:buSzPct val="125000"/>
              <a:buFont typeface="Arial"/>
              <a:buBlip>
                <a:blip r:embed="rId2"/>
              </a:buBlip>
            </a:pPr>
            <a:r>
              <a:rPr lang="en-US" sz="2800" dirty="0"/>
              <a:t>Steps to date:</a:t>
            </a:r>
            <a:br>
              <a:rPr lang="en-US" sz="2800" dirty="0"/>
            </a:br>
            <a:endParaRPr lang="en-US" sz="1400" dirty="0"/>
          </a:p>
          <a:p>
            <a:pPr marL="571500" lvl="1" indent="-1714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25000"/>
              <a:buBlip>
                <a:blip r:embed="rId2"/>
              </a:buBlip>
            </a:pPr>
            <a:r>
              <a:rPr lang="en-US" sz="2600" dirty="0"/>
              <a:t>Updated policy statements including gender identity and gender expression</a:t>
            </a:r>
            <a:br>
              <a:rPr lang="en-US" sz="2600" dirty="0"/>
            </a:br>
            <a:endParaRPr lang="en-US" sz="2600" dirty="0"/>
          </a:p>
          <a:p>
            <a:pPr marL="571500" lvl="1" indent="-1714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25000"/>
              <a:buBlip>
                <a:blip r:embed="rId2"/>
              </a:buBlip>
            </a:pPr>
            <a:r>
              <a:rPr lang="en-US" sz="2600" dirty="0"/>
              <a:t>Revised—and more inclusive—Code </a:t>
            </a:r>
            <a:r>
              <a:rPr lang="en-US" sz="2600"/>
              <a:t>of Ethics</a:t>
            </a:r>
            <a:br>
              <a:rPr lang="en-US" sz="2600" dirty="0"/>
            </a:br>
            <a:endParaRPr lang="en-US" sz="2600" dirty="0"/>
          </a:p>
          <a:p>
            <a:pPr marL="171450" indent="-171450">
              <a:buSzPct val="125000"/>
              <a:buFont typeface="Arial"/>
              <a:buBlip>
                <a:blip r:embed="rId2"/>
              </a:buBlip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5336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138844" y="160562"/>
            <a:ext cx="7913716" cy="69113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800000"/>
                </a:solidFill>
              </a:rPr>
              <a:t>Skate Canada’s Story</a:t>
            </a: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810232" y="1085851"/>
            <a:ext cx="7913715" cy="405765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10000"/>
              </a:lnSpc>
              <a:buSzPct val="125000"/>
              <a:buFont typeface="Arial"/>
              <a:buBlip>
                <a:blip r:embed="rId2"/>
              </a:buBlip>
            </a:pPr>
            <a:r>
              <a:rPr lang="en-US" sz="2800" dirty="0"/>
              <a:t>Steps to date:</a:t>
            </a:r>
            <a:br>
              <a:rPr lang="en-US" sz="2800" dirty="0"/>
            </a:br>
            <a:endParaRPr lang="en-US" sz="1400" dirty="0"/>
          </a:p>
          <a:p>
            <a:pPr marL="571500" lvl="1" indent="-1714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25000"/>
              <a:buBlip>
                <a:blip r:embed="rId2"/>
              </a:buBlip>
            </a:pPr>
            <a:r>
              <a:rPr lang="en-US" sz="2600" dirty="0"/>
              <a:t>Educational resources available online for members (English and French, sport-specific and more general)</a:t>
            </a:r>
            <a:br>
              <a:rPr lang="en-US" sz="2600" dirty="0"/>
            </a:br>
            <a:endParaRPr lang="en-US" sz="2600" dirty="0"/>
          </a:p>
          <a:p>
            <a:pPr marL="571500" lvl="1" indent="-1714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25000"/>
              <a:buBlip>
                <a:blip r:embed="rId2"/>
              </a:buBlip>
            </a:pPr>
            <a:r>
              <a:rPr lang="en-US" sz="2600" dirty="0"/>
              <a:t>Inclusion training for National Service Centre Staff</a:t>
            </a:r>
            <a:br>
              <a:rPr lang="en-US" sz="2600" dirty="0"/>
            </a:br>
            <a:endParaRPr lang="en-US" sz="2600" dirty="0"/>
          </a:p>
          <a:p>
            <a:pPr marL="571500" lvl="1" indent="-1714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25000"/>
              <a:buBlip>
                <a:blip r:embed="rId2"/>
              </a:buBlip>
            </a:pPr>
            <a:r>
              <a:rPr lang="en-US" sz="2600" dirty="0"/>
              <a:t>Trans inclusion policy</a:t>
            </a:r>
            <a:br>
              <a:rPr lang="en-US" sz="2400" dirty="0"/>
            </a:br>
            <a:endParaRPr lang="en-US" sz="2400" dirty="0"/>
          </a:p>
          <a:p>
            <a:pPr marL="171450" indent="-171450">
              <a:buSzPct val="125000"/>
              <a:buFont typeface="Arial"/>
              <a:buBlip>
                <a:blip r:embed="rId2"/>
              </a:buBlip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7328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138844" y="160562"/>
            <a:ext cx="7913716" cy="69113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800000"/>
                </a:solidFill>
              </a:rPr>
              <a:t>Skate Canada’s Story</a:t>
            </a: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810232" y="1085851"/>
            <a:ext cx="7913715" cy="405765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10000"/>
              </a:lnSpc>
              <a:buSzPct val="125000"/>
              <a:buFont typeface="Arial"/>
              <a:buBlip>
                <a:blip r:embed="rId2"/>
              </a:buBlip>
            </a:pPr>
            <a:r>
              <a:rPr lang="en-US" sz="2800" dirty="0"/>
              <a:t>Moving forward:</a:t>
            </a:r>
            <a:br>
              <a:rPr lang="en-US" sz="2800" dirty="0"/>
            </a:br>
            <a:endParaRPr lang="en-US" sz="1400" dirty="0"/>
          </a:p>
          <a:p>
            <a:pPr marL="571500" lvl="1" indent="-1714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25000"/>
              <a:buBlip>
                <a:blip r:embed="rId2"/>
              </a:buBlip>
            </a:pPr>
            <a:r>
              <a:rPr lang="en-US" sz="2400" dirty="0"/>
              <a:t>Review of rulebook, policies/procedures, etc.</a:t>
            </a:r>
            <a:br>
              <a:rPr lang="en-US" sz="2400" dirty="0"/>
            </a:br>
            <a:endParaRPr lang="en-US" sz="1200" dirty="0"/>
          </a:p>
          <a:p>
            <a:pPr marL="571500" lvl="1" indent="-1714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25000"/>
              <a:buBlip>
                <a:blip r:embed="rId2"/>
              </a:buBlip>
            </a:pPr>
            <a:r>
              <a:rPr lang="en-US" sz="2400" dirty="0"/>
              <a:t>Interviews with LGBTQI2S persons in the organization</a:t>
            </a:r>
            <a:br>
              <a:rPr lang="en-US" sz="2400" dirty="0"/>
            </a:br>
            <a:endParaRPr lang="en-US" sz="1300" dirty="0"/>
          </a:p>
          <a:p>
            <a:pPr marL="571500" lvl="1" indent="-1714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25000"/>
              <a:buBlip>
                <a:blip r:embed="rId2"/>
              </a:buBlip>
            </a:pPr>
            <a:r>
              <a:rPr lang="en-US" sz="2400" dirty="0"/>
              <a:t>Survey of membership </a:t>
            </a:r>
            <a:br>
              <a:rPr lang="en-US" sz="2400" dirty="0"/>
            </a:br>
            <a:endParaRPr lang="en-US" sz="1200" dirty="0"/>
          </a:p>
          <a:p>
            <a:pPr marL="571500" lvl="1" indent="-1714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SzPct val="125000"/>
              <a:buBlip>
                <a:blip r:embed="rId2"/>
              </a:buBlip>
            </a:pPr>
            <a:r>
              <a:rPr lang="en-US" sz="2400" dirty="0"/>
              <a:t>Observation of skating competitions</a:t>
            </a:r>
            <a:endParaRPr lang="en-US" sz="1200" dirty="0"/>
          </a:p>
          <a:p>
            <a:pPr marL="171450" indent="-171450">
              <a:buSzPct val="125000"/>
              <a:buFont typeface="Arial"/>
              <a:buBlip>
                <a:blip r:embed="rId2"/>
              </a:buBlip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3701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138844" y="160562"/>
            <a:ext cx="7913716" cy="69113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800000"/>
                </a:solidFill>
              </a:rPr>
              <a:t>Available Resources</a:t>
            </a: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1138843" y="1172294"/>
            <a:ext cx="7419369" cy="361001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SzPct val="125000"/>
              <a:buFont typeface="Arial"/>
              <a:buBlip>
                <a:blip r:embed="rId2"/>
              </a:buBlip>
            </a:pPr>
            <a:r>
              <a:rPr lang="en-US" sz="2800" dirty="0"/>
              <a:t>CAAWS “Leading the Way” webinar</a:t>
            </a:r>
            <a:br>
              <a:rPr lang="en-US" sz="2800" dirty="0"/>
            </a:br>
            <a:endParaRPr lang="en-US" sz="1400" dirty="0"/>
          </a:p>
          <a:p>
            <a:pPr marL="171450" indent="-171450">
              <a:buSzPct val="125000"/>
              <a:buFont typeface="Arial"/>
              <a:buBlip>
                <a:blip r:embed="rId2"/>
              </a:buBlip>
            </a:pPr>
            <a:r>
              <a:rPr lang="en-US" sz="2800" dirty="0"/>
              <a:t>CCES “Creating Inclusive Environments for Trans Participants in Sport…”</a:t>
            </a:r>
          </a:p>
          <a:p>
            <a:pPr marL="0" indent="0">
              <a:buSzPct val="125000"/>
              <a:buNone/>
            </a:pPr>
            <a:endParaRPr lang="en-US" sz="1400" dirty="0"/>
          </a:p>
          <a:p>
            <a:pPr marL="171450" indent="-171450">
              <a:buSzPct val="125000"/>
              <a:buFont typeface="Arial"/>
              <a:buBlip>
                <a:blip r:embed="rId2"/>
              </a:buBlip>
            </a:pPr>
            <a:r>
              <a:rPr lang="en-US" sz="2800" dirty="0"/>
              <a:t>COC’s #</a:t>
            </a:r>
            <a:r>
              <a:rPr lang="en-US" sz="2800" dirty="0" err="1"/>
              <a:t>OneTeam</a:t>
            </a:r>
            <a:r>
              <a:rPr lang="en-US" sz="2800" dirty="0"/>
              <a:t> program/resources</a:t>
            </a:r>
            <a:br>
              <a:rPr lang="en-US" sz="2800" dirty="0"/>
            </a:br>
            <a:endParaRPr lang="en-US" sz="1400" dirty="0"/>
          </a:p>
          <a:p>
            <a:pPr marL="171450" indent="-171450">
              <a:buSzPct val="125000"/>
              <a:buFont typeface="Arial"/>
              <a:buBlip>
                <a:blip r:embed="rId2"/>
              </a:buBlip>
            </a:pPr>
            <a:r>
              <a:rPr lang="en-US" sz="2800" dirty="0"/>
              <a:t>You Can Play Ambassadors </a:t>
            </a:r>
          </a:p>
          <a:p>
            <a:pPr marL="171450" indent="-171450">
              <a:buSzPct val="125000"/>
              <a:buFont typeface="Arial"/>
              <a:buBlip>
                <a:blip r:embed="rId2"/>
              </a:buBlip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07426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489DA4E-45B1-5D4E-9CB6-6AA327802B2B}"/>
              </a:ext>
            </a:extLst>
          </p:cNvPr>
          <p:cNvSpPr txBox="1">
            <a:spLocks/>
          </p:cNvSpPr>
          <p:nvPr/>
        </p:nvSpPr>
        <p:spPr>
          <a:xfrm>
            <a:off x="1138844" y="160562"/>
            <a:ext cx="7913716" cy="69113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800000"/>
                </a:solidFill>
              </a:rPr>
              <a:t>Rosie’s Final Thoughts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36D575-AADF-8645-9B62-023ABB0F2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99" y="2257425"/>
            <a:ext cx="3810000" cy="2533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53CB46-97A7-BE4F-80EF-560AF7EF86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0715" y="1124940"/>
            <a:ext cx="4007547" cy="26650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28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184D95-8B16-9449-A04C-D578A5915D11}"/>
              </a:ext>
            </a:extLst>
          </p:cNvPr>
          <p:cNvSpPr/>
          <p:nvPr/>
        </p:nvSpPr>
        <p:spPr>
          <a:xfrm rot="20502698">
            <a:off x="1803456" y="2110085"/>
            <a:ext cx="553709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pple Chancery" panose="03020702040506060504" pitchFamily="66" charset="-79"/>
                <a:cs typeface="Apple Chancery" panose="03020702040506060504" pitchFamily="66" charset="-79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177811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2394ED-44AD-EF42-85A4-4C2521343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844" y="1088790"/>
            <a:ext cx="4318981" cy="36889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8E58B0-507A-C844-84BE-3415030D9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5772" y="1088790"/>
            <a:ext cx="2025253" cy="27128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442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96625F5-6D44-5646-8EEA-244800199368}"/>
              </a:ext>
            </a:extLst>
          </p:cNvPr>
          <p:cNvSpPr txBox="1">
            <a:spLocks/>
          </p:cNvSpPr>
          <p:nvPr/>
        </p:nvSpPr>
        <p:spPr>
          <a:xfrm>
            <a:off x="1138844" y="160562"/>
            <a:ext cx="7913716" cy="69113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800000"/>
                </a:solidFill>
              </a:rPr>
              <a:t>What We Know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4B59A-5B0C-CF43-A314-1A9B3A0EBE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</a:pPr>
            <a:r>
              <a:rPr lang="en-US" dirty="0"/>
              <a:t>LGBTQI2S persons</a:t>
            </a:r>
            <a:br>
              <a:rPr lang="en-US" dirty="0"/>
            </a:br>
            <a:endParaRPr lang="en-US" sz="1050" dirty="0"/>
          </a:p>
          <a:p>
            <a:pPr lvl="1">
              <a:spcBef>
                <a:spcPts val="0"/>
              </a:spcBef>
              <a:spcAft>
                <a:spcPts val="750"/>
              </a:spcAft>
              <a:buFont typeface="Arial" charset="0"/>
              <a:buChar char="•"/>
            </a:pPr>
            <a:r>
              <a:rPr lang="en-US" sz="2400" dirty="0"/>
              <a:t>Face barriers in youth sport that cause high drop-out rates</a:t>
            </a:r>
          </a:p>
          <a:p>
            <a:pPr lvl="1">
              <a:spcBef>
                <a:spcPts val="0"/>
              </a:spcBef>
              <a:spcAft>
                <a:spcPts val="750"/>
              </a:spcAft>
              <a:buFont typeface="Arial" charset="0"/>
              <a:buChar char="•"/>
            </a:pPr>
            <a:r>
              <a:rPr lang="en-US" sz="2400" dirty="0"/>
              <a:t>Drop out of sports more frequently than heterosexual and cisgender peers </a:t>
            </a:r>
            <a:r>
              <a:rPr lang="en-US" sz="2400" u="sng" dirty="0"/>
              <a:t>or</a:t>
            </a:r>
            <a:r>
              <a:rPr lang="en-US" sz="2400" dirty="0"/>
              <a:t> feel that medical interventions are necessary to continue participation</a:t>
            </a:r>
          </a:p>
          <a:p>
            <a:pPr lvl="1">
              <a:spcBef>
                <a:spcPts val="0"/>
              </a:spcBef>
              <a:spcAft>
                <a:spcPts val="750"/>
              </a:spcAft>
              <a:buFont typeface="Arial" charset="0"/>
              <a:buChar char="•"/>
            </a:pPr>
            <a:r>
              <a:rPr lang="en-US" sz="2400" dirty="0"/>
              <a:t>Experience social isolation if they remain in “toxic” sport environment</a:t>
            </a:r>
          </a:p>
          <a:p>
            <a:pPr lvl="1">
              <a:spcBef>
                <a:spcPts val="0"/>
              </a:spcBef>
              <a:spcAft>
                <a:spcPts val="750"/>
              </a:spcAft>
              <a:buFont typeface="Arial" charset="0"/>
              <a:buChar char="•"/>
            </a:pPr>
            <a:r>
              <a:rPr lang="en-US" sz="2400" dirty="0"/>
              <a:t>Present coming out as having “gone better” than they anticipated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61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96625F5-6D44-5646-8EEA-244800199368}"/>
              </a:ext>
            </a:extLst>
          </p:cNvPr>
          <p:cNvSpPr txBox="1">
            <a:spLocks/>
          </p:cNvSpPr>
          <p:nvPr/>
        </p:nvSpPr>
        <p:spPr>
          <a:xfrm>
            <a:off x="1138844" y="160562"/>
            <a:ext cx="7913716" cy="69113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800000"/>
                </a:solidFill>
              </a:rPr>
              <a:t>What We Know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7278AE-05A8-4046-8C8E-44218502F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248" y="1011259"/>
            <a:ext cx="7839539" cy="4132241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dirty="0"/>
              <a:t>LGBTQI2S persons</a:t>
            </a:r>
            <a:br>
              <a:rPr lang="en-US" dirty="0"/>
            </a:br>
            <a:endParaRPr lang="en-US" sz="1050" dirty="0"/>
          </a:p>
          <a:p>
            <a:pPr lvl="1">
              <a:spcBef>
                <a:spcPts val="0"/>
              </a:spcBef>
              <a:spcAft>
                <a:spcPts val="750"/>
              </a:spcAft>
              <a:buFont typeface="Arial" charset="0"/>
              <a:buChar char="•"/>
            </a:pPr>
            <a:r>
              <a:rPr lang="en-US" sz="2400" dirty="0"/>
              <a:t>Find more acceptance when they have “athletic capital”</a:t>
            </a:r>
          </a:p>
          <a:p>
            <a:pPr lvl="1">
              <a:spcBef>
                <a:spcPts val="0"/>
              </a:spcBef>
              <a:spcAft>
                <a:spcPts val="750"/>
              </a:spcAft>
              <a:buFont typeface="Arial" charset="0"/>
              <a:buChar char="•"/>
            </a:pPr>
            <a:r>
              <a:rPr lang="en-US" sz="2400" dirty="0"/>
              <a:t>Experience improved performance after coming out</a:t>
            </a:r>
          </a:p>
          <a:p>
            <a:pPr lvl="1">
              <a:spcBef>
                <a:spcPts val="0"/>
              </a:spcBef>
              <a:spcAft>
                <a:spcPts val="750"/>
              </a:spcAft>
              <a:buFont typeface="Arial" charset="0"/>
              <a:buChar char="•"/>
            </a:pPr>
            <a:r>
              <a:rPr lang="en-US" sz="2400" dirty="0"/>
              <a:t>Wished they had more role models when they were younger</a:t>
            </a:r>
          </a:p>
          <a:p>
            <a:pPr lvl="1">
              <a:spcBef>
                <a:spcPts val="0"/>
              </a:spcBef>
              <a:spcAft>
                <a:spcPts val="750"/>
              </a:spcAft>
              <a:buFont typeface="Arial" charset="0"/>
              <a:buChar char="•"/>
            </a:pPr>
            <a:r>
              <a:rPr lang="en-US" sz="2400" dirty="0"/>
              <a:t>Have considered, attempted, or died by suicide</a:t>
            </a:r>
          </a:p>
          <a:p>
            <a:pPr lvl="1">
              <a:spcBef>
                <a:spcPts val="0"/>
              </a:spcBef>
              <a:spcAft>
                <a:spcPts val="750"/>
              </a:spcAft>
              <a:buFont typeface="Arial" charset="0"/>
              <a:buChar char="•"/>
            </a:pPr>
            <a:r>
              <a:rPr lang="en-US" sz="2400" dirty="0"/>
              <a:t>Are feeling more welcome in sport, but there </a:t>
            </a:r>
            <a:br>
              <a:rPr lang="en-US" sz="2400" dirty="0"/>
            </a:br>
            <a:r>
              <a:rPr lang="en-US" sz="2400" dirty="0"/>
              <a:t>remains much work to be done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11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138844" y="160562"/>
            <a:ext cx="7913716" cy="69113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800000"/>
                </a:solidFill>
              </a:rPr>
              <a:t>Terminology</a:t>
            </a: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1371600" y="1158007"/>
            <a:ext cx="6400800" cy="361001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SzPct val="125000"/>
              <a:buFont typeface="Arial"/>
              <a:buBlip>
                <a:blip r:embed="rId3"/>
              </a:buBlip>
            </a:pPr>
            <a:r>
              <a:rPr lang="en-US" sz="2800" dirty="0"/>
              <a:t>The initialism: LGBTQI2S</a:t>
            </a:r>
          </a:p>
          <a:p>
            <a:pPr marL="571500" lvl="1" indent="-171450">
              <a:buSzPct val="125000"/>
              <a:buBlip>
                <a:blip r:embed="rId3"/>
              </a:buBlip>
            </a:pPr>
            <a:r>
              <a:rPr lang="en-US" sz="2400" dirty="0"/>
              <a:t>Lesbian</a:t>
            </a:r>
          </a:p>
          <a:p>
            <a:pPr marL="571500" lvl="1" indent="-171450">
              <a:buSzPct val="125000"/>
              <a:buBlip>
                <a:blip r:embed="rId3"/>
              </a:buBlip>
            </a:pPr>
            <a:r>
              <a:rPr lang="en-US" sz="2400" dirty="0"/>
              <a:t>Gay</a:t>
            </a:r>
          </a:p>
          <a:p>
            <a:pPr marL="571500" lvl="1" indent="-171450">
              <a:buSzPct val="125000"/>
              <a:buBlip>
                <a:blip r:embed="rId3"/>
              </a:buBlip>
            </a:pPr>
            <a:r>
              <a:rPr lang="en-US" sz="2400" dirty="0"/>
              <a:t>Bisexual</a:t>
            </a:r>
          </a:p>
          <a:p>
            <a:pPr marL="571500" lvl="1" indent="-171450">
              <a:buSzPct val="125000"/>
              <a:buBlip>
                <a:blip r:embed="rId3"/>
              </a:buBlip>
            </a:pPr>
            <a:r>
              <a:rPr lang="en-US" sz="2400" dirty="0"/>
              <a:t>Trans</a:t>
            </a:r>
          </a:p>
          <a:p>
            <a:pPr marL="571500" lvl="1" indent="-171450">
              <a:buSzPct val="125000"/>
              <a:buBlip>
                <a:blip r:embed="rId3"/>
              </a:buBlip>
            </a:pPr>
            <a:r>
              <a:rPr lang="en-US" sz="2400" dirty="0"/>
              <a:t>Queer</a:t>
            </a:r>
          </a:p>
          <a:p>
            <a:pPr marL="571500" lvl="1" indent="-171450">
              <a:buSzPct val="125000"/>
              <a:buBlip>
                <a:blip r:embed="rId3"/>
              </a:buBlip>
            </a:pPr>
            <a:r>
              <a:rPr lang="en-US" sz="2400" dirty="0"/>
              <a:t>Intersex</a:t>
            </a:r>
          </a:p>
          <a:p>
            <a:pPr marL="571500" lvl="1" indent="-171450">
              <a:buSzPct val="125000"/>
              <a:buBlip>
                <a:blip r:embed="rId3"/>
              </a:buBlip>
            </a:pPr>
            <a:r>
              <a:rPr lang="en-US" sz="2400" dirty="0"/>
              <a:t>Two-spirit</a:t>
            </a:r>
          </a:p>
          <a:p>
            <a:pPr marL="171450" indent="-171450">
              <a:buSzPct val="125000"/>
              <a:buFont typeface="Arial"/>
              <a:buBlip>
                <a:blip r:embed="rId3"/>
              </a:buBlip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4723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138844" y="160562"/>
            <a:ext cx="7913716" cy="69113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800000"/>
                </a:solidFill>
              </a:rPr>
              <a:t>Rosie’s Story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00D972-4264-DC4A-9E95-0FE58C606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844" y="1236372"/>
            <a:ext cx="3202546" cy="32025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E4CDA59E-C624-1B4D-B476-D83EC83F02EB}"/>
              </a:ext>
            </a:extLst>
          </p:cNvPr>
          <p:cNvSpPr txBox="1">
            <a:spLocks/>
          </p:cNvSpPr>
          <p:nvPr/>
        </p:nvSpPr>
        <p:spPr>
          <a:xfrm>
            <a:off x="4447637" y="1258306"/>
            <a:ext cx="4314423" cy="320254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SzPct val="125000"/>
              <a:buFont typeface="Arial"/>
              <a:buBlip>
                <a:blip r:embed="rId3"/>
              </a:buBlip>
            </a:pPr>
            <a:r>
              <a:rPr lang="en-US" sz="2400" dirty="0"/>
              <a:t>2012 Olympian</a:t>
            </a:r>
            <a:br>
              <a:rPr lang="en-US" sz="2400" dirty="0"/>
            </a:br>
            <a:endParaRPr lang="en-US" sz="2400" dirty="0"/>
          </a:p>
          <a:p>
            <a:pPr marL="171450" indent="-171450">
              <a:buSzPct val="125000"/>
              <a:buFont typeface="Arial"/>
              <a:buBlip>
                <a:blip r:embed="rId3"/>
              </a:buBlip>
            </a:pPr>
            <a:r>
              <a:rPr lang="en-US" sz="2400" dirty="0"/>
              <a:t>Consultant, Sport Inclusion</a:t>
            </a:r>
            <a:br>
              <a:rPr lang="en-US" sz="2400" dirty="0"/>
            </a:br>
            <a:endParaRPr lang="en-US" sz="2400" dirty="0"/>
          </a:p>
          <a:p>
            <a:pPr marL="171450" indent="-171450">
              <a:buSzPct val="125000"/>
              <a:buFont typeface="Arial"/>
              <a:buBlip>
                <a:blip r:embed="rId3"/>
              </a:buBlip>
            </a:pPr>
            <a:r>
              <a:rPr lang="en-US" sz="2400" dirty="0"/>
              <a:t>Canadian Olympic Committee</a:t>
            </a:r>
            <a:br>
              <a:rPr lang="en-US" sz="2400" dirty="0"/>
            </a:br>
            <a:endParaRPr lang="en-US" sz="2400" dirty="0"/>
          </a:p>
          <a:p>
            <a:pPr marL="171450" indent="-171450">
              <a:buSzPct val="125000"/>
              <a:buFont typeface="Arial"/>
              <a:buBlip>
                <a:blip r:embed="rId3"/>
              </a:buBlip>
            </a:pPr>
            <a:r>
              <a:rPr lang="en-US" sz="2400" dirty="0"/>
              <a:t>LGBTQI2S SITF</a:t>
            </a:r>
          </a:p>
          <a:p>
            <a:pPr marL="0" indent="0">
              <a:buSzPct val="125000"/>
              <a:buNone/>
            </a:pPr>
            <a:endParaRPr lang="en-US" sz="2800" dirty="0"/>
          </a:p>
          <a:p>
            <a:pPr marL="171450" indent="-171450">
              <a:buSzPct val="125000"/>
              <a:buFont typeface="Arial"/>
              <a:buBlip>
                <a:blip r:embed="rId3"/>
              </a:buBlip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41556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eTeam Athletes stand up for inclusion in sport">
            <a:hlinkClick r:id="" action="ppaction://media"/>
            <a:extLst>
              <a:ext uri="{FF2B5EF4-FFF2-40B4-BE49-F238E27FC236}">
                <a16:creationId xmlns:a16="http://schemas.microsoft.com/office/drawing/2014/main" id="{07D3BAA9-BF62-AE42-AE31-98B727AFC7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503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82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138844" y="160562"/>
            <a:ext cx="7913716" cy="69113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800000"/>
                </a:solidFill>
              </a:rPr>
              <a:t>Rosie’s Story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00D972-4264-DC4A-9E95-0FE58C606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844" y="1236372"/>
            <a:ext cx="3202546" cy="32025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E4CDA59E-C624-1B4D-B476-D83EC83F02EB}"/>
              </a:ext>
            </a:extLst>
          </p:cNvPr>
          <p:cNvSpPr txBox="1">
            <a:spLocks/>
          </p:cNvSpPr>
          <p:nvPr/>
        </p:nvSpPr>
        <p:spPr>
          <a:xfrm>
            <a:off x="4447637" y="1258306"/>
            <a:ext cx="4314423" cy="320254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SzPct val="125000"/>
              <a:buFont typeface="Arial"/>
              <a:buBlip>
                <a:blip r:embed="rId3"/>
              </a:buBlip>
            </a:pPr>
            <a:r>
              <a:rPr lang="en-US" sz="2400" dirty="0"/>
              <a:t>2012 Olympian</a:t>
            </a:r>
            <a:br>
              <a:rPr lang="en-US" sz="2400" dirty="0"/>
            </a:br>
            <a:endParaRPr lang="en-US" sz="2400" dirty="0"/>
          </a:p>
          <a:p>
            <a:pPr marL="171450" indent="-171450">
              <a:buSzPct val="125000"/>
              <a:buFont typeface="Arial"/>
              <a:buBlip>
                <a:blip r:embed="rId3"/>
              </a:buBlip>
            </a:pPr>
            <a:r>
              <a:rPr lang="en-US" sz="2400" dirty="0"/>
              <a:t>Consultant, Sport Inclusion</a:t>
            </a:r>
            <a:br>
              <a:rPr lang="en-US" sz="2400" dirty="0"/>
            </a:br>
            <a:endParaRPr lang="en-US" sz="2400" dirty="0"/>
          </a:p>
          <a:p>
            <a:pPr marL="171450" indent="-171450">
              <a:buSzPct val="125000"/>
              <a:buFont typeface="Arial"/>
              <a:buBlip>
                <a:blip r:embed="rId3"/>
              </a:buBlip>
            </a:pPr>
            <a:r>
              <a:rPr lang="en-US" sz="2400" dirty="0"/>
              <a:t>Canadian Olympic Committee</a:t>
            </a:r>
            <a:br>
              <a:rPr lang="en-US" sz="2400" dirty="0"/>
            </a:br>
            <a:endParaRPr lang="en-US" sz="2400" dirty="0"/>
          </a:p>
          <a:p>
            <a:pPr marL="171450" indent="-171450">
              <a:buSzPct val="125000"/>
              <a:buFont typeface="Arial"/>
              <a:buBlip>
                <a:blip r:embed="rId3"/>
              </a:buBlip>
            </a:pPr>
            <a:r>
              <a:rPr lang="en-US" sz="2400" dirty="0"/>
              <a:t>LGBTQI2S SITF</a:t>
            </a:r>
          </a:p>
          <a:p>
            <a:pPr marL="0" indent="0">
              <a:buSzPct val="125000"/>
              <a:buNone/>
            </a:pPr>
            <a:endParaRPr lang="en-US" sz="2800" dirty="0"/>
          </a:p>
          <a:p>
            <a:pPr marL="171450" indent="-171450">
              <a:buSzPct val="125000"/>
              <a:buFont typeface="Arial"/>
              <a:buBlip>
                <a:blip r:embed="rId3"/>
              </a:buBlip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62672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138844" y="160562"/>
            <a:ext cx="7913716" cy="69113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800000"/>
                </a:solidFill>
              </a:rPr>
              <a:t>William’s Story: The Past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A080E9-EC07-164A-8227-231C6BE28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44" y="1084881"/>
            <a:ext cx="2904755" cy="37679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28BF42A-D06D-234F-A70D-635950573C40}"/>
              </a:ext>
            </a:extLst>
          </p:cNvPr>
          <p:cNvSpPr/>
          <p:nvPr/>
        </p:nvSpPr>
        <p:spPr>
          <a:xfrm>
            <a:off x="4043599" y="1084881"/>
            <a:ext cx="15511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Sissy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A401EC-FC9B-4A4C-851C-FBC35F49E77D}"/>
              </a:ext>
            </a:extLst>
          </p:cNvPr>
          <p:cNvSpPr/>
          <p:nvPr/>
        </p:nvSpPr>
        <p:spPr>
          <a:xfrm>
            <a:off x="5563020" y="2045530"/>
            <a:ext cx="19736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Queer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56D434-F21D-B94C-9B4D-BFA18953DF22}"/>
              </a:ext>
            </a:extLst>
          </p:cNvPr>
          <p:cNvSpPr/>
          <p:nvPr/>
        </p:nvSpPr>
        <p:spPr>
          <a:xfrm>
            <a:off x="4238322" y="3006179"/>
            <a:ext cx="20932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Faggot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3BA41A-B373-4D4A-BD36-579AD0E0E3ED}"/>
              </a:ext>
            </a:extLst>
          </p:cNvPr>
          <p:cNvSpPr/>
          <p:nvPr/>
        </p:nvSpPr>
        <p:spPr>
          <a:xfrm rot="20117182">
            <a:off x="1486590" y="2427754"/>
            <a:ext cx="22092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Silence</a:t>
            </a:r>
          </a:p>
        </p:txBody>
      </p:sp>
    </p:spTree>
    <p:extLst>
      <p:ext uri="{BB962C8B-B14F-4D97-AF65-F5344CB8AC3E}">
        <p14:creationId xmlns:p14="http://schemas.microsoft.com/office/powerpoint/2010/main" val="410135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purl.org/dc/dcmitype/"/>
    <ds:schemaRef ds:uri="http://schemas.openxmlformats.org/package/2006/metadata/core-properties"/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sharepoint/v3/fields"/>
    <ds:schemaRef ds:uri="http://schemas.microsoft.com/office/2006/metadata/properties"/>
    <ds:schemaRef ds:uri="http://schemas.microsoft.com/office/infopath/2007/PartnerControl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1665</TotalTime>
  <Words>346</Words>
  <Application>Microsoft Macintosh PowerPoint</Application>
  <PresentationFormat>On-screen Show (16:9)</PresentationFormat>
  <Paragraphs>100</Paragraphs>
  <Slides>17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Apple Chancery</vt:lpstr>
      <vt:lpstr>Arial</vt:lpstr>
      <vt:lpstr>Calibri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William Bridel</cp:lastModifiedBy>
  <cp:revision>64</cp:revision>
  <dcterms:created xsi:type="dcterms:W3CDTF">2010-04-12T23:12:02Z</dcterms:created>
  <dcterms:modified xsi:type="dcterms:W3CDTF">2018-05-15T20:45:34Z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